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62" r:id="rId8"/>
    <p:sldId id="263" r:id="rId9"/>
    <p:sldId id="265" r:id="rId10"/>
    <p:sldId id="267" r:id="rId11"/>
    <p:sldId id="264" r:id="rId12"/>
    <p:sldId id="266" r:id="rId13"/>
    <p:sldId id="269" r:id="rId14"/>
    <p:sldId id="268" r:id="rId15"/>
    <p:sldId id="270" r:id="rId16"/>
    <p:sldId id="271" r:id="rId17"/>
    <p:sldId id="272" r:id="rId18"/>
    <p:sldId id="273" r:id="rId19"/>
    <p:sldId id="274" r:id="rId20"/>
    <p:sldId id="275"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7" autoAdjust="0"/>
    <p:restoredTop sz="94660"/>
  </p:normalViewPr>
  <p:slideViewPr>
    <p:cSldViewPr snapToGrid="0">
      <p:cViewPr varScale="1">
        <p:scale>
          <a:sx n="103" d="100"/>
          <a:sy n="103" d="100"/>
        </p:scale>
        <p:origin x="13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B4FC7-2D35-45CF-BFF8-429BF0D95911}" type="datetimeFigureOut">
              <a:rPr kumimoji="1" lang="ja-JP" altLang="en-US" smtClean="0"/>
              <a:t>2021/8/10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1F8C4-EB5A-4994-86EB-2DFDCF6569F1}" type="slidenum">
              <a:rPr kumimoji="1" lang="ja-JP" altLang="en-US" smtClean="0"/>
              <a:t>‹#›</a:t>
            </a:fld>
            <a:endParaRPr kumimoji="1" lang="ja-JP" altLang="en-US"/>
          </a:p>
        </p:txBody>
      </p:sp>
    </p:spTree>
    <p:extLst>
      <p:ext uri="{BB962C8B-B14F-4D97-AF65-F5344CB8AC3E}">
        <p14:creationId xmlns:p14="http://schemas.microsoft.com/office/powerpoint/2010/main" val="27757046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29F6FC-198E-46F9-B5CE-8D454B0F510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6DC03D8-8BBF-488D-A9CA-45CDE9FF0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0B133D-8ACA-46DC-9EE7-AC2ED56198EA}"/>
              </a:ext>
            </a:extLst>
          </p:cNvPr>
          <p:cNvSpPr>
            <a:spLocks noGrp="1"/>
          </p:cNvSpPr>
          <p:nvPr>
            <p:ph type="dt" sz="half" idx="10"/>
          </p:nvPr>
        </p:nvSpPr>
        <p:spPr/>
        <p:txBody>
          <a:bodyPr/>
          <a:lstStyle/>
          <a:p>
            <a:fld id="{BA57DF1F-8ABF-4C2F-AA35-2DC82C541644}"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D13D362D-0188-4FAA-B1CE-763C8F071255}"/>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2FD2B971-44F5-4358-82B5-DB6CDAC42259}"/>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58408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93882-4A77-4205-9D0E-4EB683DB431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501612-C0EF-4962-A096-1A48E0F448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E438B5F-810E-4A4B-B56E-F2DDF9F83C8F}"/>
              </a:ext>
            </a:extLst>
          </p:cNvPr>
          <p:cNvSpPr>
            <a:spLocks noGrp="1"/>
          </p:cNvSpPr>
          <p:nvPr>
            <p:ph type="dt" sz="half" idx="10"/>
          </p:nvPr>
        </p:nvSpPr>
        <p:spPr/>
        <p:txBody>
          <a:bodyPr/>
          <a:lstStyle/>
          <a:p>
            <a:fld id="{7873D347-10CD-46A4-86ED-EEF478AF056F}"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78DE591B-6D70-4607-99EC-195E2AB57B7B}"/>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CF8FB6C9-1671-4DFD-BF40-97883B37CF12}"/>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55249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C7E0C2B-7B5C-41E1-A027-ECF42917C3F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3156306-821E-4727-B45A-E348770C633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18F17A-50B4-4FAB-87AB-122D5B5A62B3}"/>
              </a:ext>
            </a:extLst>
          </p:cNvPr>
          <p:cNvSpPr>
            <a:spLocks noGrp="1"/>
          </p:cNvSpPr>
          <p:nvPr>
            <p:ph type="dt" sz="half" idx="10"/>
          </p:nvPr>
        </p:nvSpPr>
        <p:spPr/>
        <p:txBody>
          <a:bodyPr/>
          <a:lstStyle/>
          <a:p>
            <a:fld id="{39431D50-61F9-4FEA-911B-A9E646B1573D}"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452A0ADF-3CAF-412F-B2BC-809A0940F562}"/>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32D32F15-3697-4CF7-88B6-271A451178BB}"/>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408696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4E6C70-AC47-4976-8B32-F79F414519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7AABE46-C91D-41D4-B153-E434D3F539C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2B2FC7-B2B4-45A5-8291-76879C5CD24A}"/>
              </a:ext>
            </a:extLst>
          </p:cNvPr>
          <p:cNvSpPr>
            <a:spLocks noGrp="1"/>
          </p:cNvSpPr>
          <p:nvPr>
            <p:ph type="dt" sz="half" idx="10"/>
          </p:nvPr>
        </p:nvSpPr>
        <p:spPr/>
        <p:txBody>
          <a:bodyPr/>
          <a:lstStyle/>
          <a:p>
            <a:fld id="{2D53FEC3-2E3C-4D8F-BA75-08DB7D363255}"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2E458AE0-453B-4F60-A7A1-C7DFF09535AE}"/>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8F235152-98C2-4A51-A2FC-1992301EE688}"/>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83846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646DC-3421-4C9E-9EC3-AD4894B860F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F97C9B2-1B57-47E7-B822-83DDC7B6A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83BDA1D-1DCC-4A77-81A3-2E5D03958F43}"/>
              </a:ext>
            </a:extLst>
          </p:cNvPr>
          <p:cNvSpPr>
            <a:spLocks noGrp="1"/>
          </p:cNvSpPr>
          <p:nvPr>
            <p:ph type="dt" sz="half" idx="10"/>
          </p:nvPr>
        </p:nvSpPr>
        <p:spPr/>
        <p:txBody>
          <a:bodyPr/>
          <a:lstStyle/>
          <a:p>
            <a:fld id="{324DD0EE-0F16-4ED0-AFCC-4FB87DE89301}"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F0D46FB7-F747-4362-82A6-AFD1C3296719}"/>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DB9FB0A6-1A97-4785-BD7F-EB264380B332}"/>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17292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66FFA1-FE3D-4C9C-8D41-DB50B8C833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C2525A-90C9-4C80-96C8-9835848F8C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5EA3D70-A856-4AE0-BED9-843E2451BAD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BB55C18-5AB5-4EC4-9267-F35D9E525564}"/>
              </a:ext>
            </a:extLst>
          </p:cNvPr>
          <p:cNvSpPr>
            <a:spLocks noGrp="1"/>
          </p:cNvSpPr>
          <p:nvPr>
            <p:ph type="dt" sz="half" idx="10"/>
          </p:nvPr>
        </p:nvSpPr>
        <p:spPr/>
        <p:txBody>
          <a:bodyPr/>
          <a:lstStyle/>
          <a:p>
            <a:fld id="{7E108753-7174-4BC9-86EE-5B4DC845435C}" type="datetime1">
              <a:rPr kumimoji="1" lang="ja-JP" altLang="en-US" smtClean="0"/>
              <a:t>2021/8/10</a:t>
            </a:fld>
            <a:endParaRPr kumimoji="1" lang="ja-JP" altLang="en-US"/>
          </a:p>
        </p:txBody>
      </p:sp>
      <p:sp>
        <p:nvSpPr>
          <p:cNvPr id="6" name="フッター プレースホルダー 5">
            <a:extLst>
              <a:ext uri="{FF2B5EF4-FFF2-40B4-BE49-F238E27FC236}">
                <a16:creationId xmlns:a16="http://schemas.microsoft.com/office/drawing/2014/main" id="{54CE2718-9282-40F9-A9E5-01D9E7C5F525}"/>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スライド番号プレースホルダー 6">
            <a:extLst>
              <a:ext uri="{FF2B5EF4-FFF2-40B4-BE49-F238E27FC236}">
                <a16:creationId xmlns:a16="http://schemas.microsoft.com/office/drawing/2014/main" id="{C6E32000-BF12-4783-A1BF-3DA34B5B4505}"/>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411285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FAB26E-E185-487C-AF57-AEB41698BA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9F179A-5387-4B27-8180-7B05AC9651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98C1643-6E69-43AF-9934-6C544C733B2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B8ECF3C-04FA-451C-AF9C-E20D604A1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8DE59AC-6EF1-49FA-A7EC-4ACC4BB2584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B10FA77-8C0F-41C2-86FF-4B910995D7E7}"/>
              </a:ext>
            </a:extLst>
          </p:cNvPr>
          <p:cNvSpPr>
            <a:spLocks noGrp="1"/>
          </p:cNvSpPr>
          <p:nvPr>
            <p:ph type="dt" sz="half" idx="10"/>
          </p:nvPr>
        </p:nvSpPr>
        <p:spPr/>
        <p:txBody>
          <a:bodyPr/>
          <a:lstStyle/>
          <a:p>
            <a:fld id="{10C2081F-AF18-46AA-AF6C-51D9024A2568}" type="datetime1">
              <a:rPr kumimoji="1" lang="ja-JP" altLang="en-US" smtClean="0"/>
              <a:t>2021/8/10</a:t>
            </a:fld>
            <a:endParaRPr kumimoji="1" lang="ja-JP" altLang="en-US"/>
          </a:p>
        </p:txBody>
      </p:sp>
      <p:sp>
        <p:nvSpPr>
          <p:cNvPr id="8" name="フッター プレースホルダー 7">
            <a:extLst>
              <a:ext uri="{FF2B5EF4-FFF2-40B4-BE49-F238E27FC236}">
                <a16:creationId xmlns:a16="http://schemas.microsoft.com/office/drawing/2014/main" id="{BFDCF239-6D8B-48FA-8A0D-375CAB1EBBC1}"/>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9" name="スライド番号プレースホルダー 8">
            <a:extLst>
              <a:ext uri="{FF2B5EF4-FFF2-40B4-BE49-F238E27FC236}">
                <a16:creationId xmlns:a16="http://schemas.microsoft.com/office/drawing/2014/main" id="{1C1632E3-785A-467F-B1D3-EB02C398396A}"/>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1949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D08AC-8970-494C-9B28-6DF1759129A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5F2648B-303D-431F-ADE8-26BBA14D9854}"/>
              </a:ext>
            </a:extLst>
          </p:cNvPr>
          <p:cNvSpPr>
            <a:spLocks noGrp="1"/>
          </p:cNvSpPr>
          <p:nvPr>
            <p:ph type="dt" sz="half" idx="10"/>
          </p:nvPr>
        </p:nvSpPr>
        <p:spPr/>
        <p:txBody>
          <a:bodyPr/>
          <a:lstStyle/>
          <a:p>
            <a:fld id="{8ADE6D8A-AC9F-4F3C-A0D7-BC91651745F0}" type="datetime1">
              <a:rPr kumimoji="1" lang="ja-JP" altLang="en-US" smtClean="0"/>
              <a:t>2021/8/10</a:t>
            </a:fld>
            <a:endParaRPr kumimoji="1" lang="ja-JP" altLang="en-US"/>
          </a:p>
        </p:txBody>
      </p:sp>
      <p:sp>
        <p:nvSpPr>
          <p:cNvPr id="4" name="フッター プレースホルダー 3">
            <a:extLst>
              <a:ext uri="{FF2B5EF4-FFF2-40B4-BE49-F238E27FC236}">
                <a16:creationId xmlns:a16="http://schemas.microsoft.com/office/drawing/2014/main" id="{51112D00-6AC2-4A4E-85B4-ABCC7E506A38}"/>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5" name="スライド番号プレースホルダー 4">
            <a:extLst>
              <a:ext uri="{FF2B5EF4-FFF2-40B4-BE49-F238E27FC236}">
                <a16:creationId xmlns:a16="http://schemas.microsoft.com/office/drawing/2014/main" id="{49E9AE82-96EF-4449-9876-955E21F37CE9}"/>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977578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78725FF-FE35-4549-95DE-81C1D1E2BB1D}"/>
              </a:ext>
            </a:extLst>
          </p:cNvPr>
          <p:cNvSpPr>
            <a:spLocks noGrp="1"/>
          </p:cNvSpPr>
          <p:nvPr>
            <p:ph type="dt" sz="half" idx="10"/>
          </p:nvPr>
        </p:nvSpPr>
        <p:spPr/>
        <p:txBody>
          <a:bodyPr/>
          <a:lstStyle/>
          <a:p>
            <a:fld id="{E9D8421B-C69F-4ED0-B534-362292BBC80C}" type="datetime1">
              <a:rPr kumimoji="1" lang="ja-JP" altLang="en-US" smtClean="0"/>
              <a:t>2021/8/10</a:t>
            </a:fld>
            <a:endParaRPr kumimoji="1" lang="ja-JP" altLang="en-US"/>
          </a:p>
        </p:txBody>
      </p:sp>
      <p:sp>
        <p:nvSpPr>
          <p:cNvPr id="3" name="フッター プレースホルダー 2">
            <a:extLst>
              <a:ext uri="{FF2B5EF4-FFF2-40B4-BE49-F238E27FC236}">
                <a16:creationId xmlns:a16="http://schemas.microsoft.com/office/drawing/2014/main" id="{304F35F4-386C-46D1-8F96-6B4E0D633037}"/>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4" name="スライド番号プレースホルダー 3">
            <a:extLst>
              <a:ext uri="{FF2B5EF4-FFF2-40B4-BE49-F238E27FC236}">
                <a16:creationId xmlns:a16="http://schemas.microsoft.com/office/drawing/2014/main" id="{0D1622A8-9E89-473B-8907-99EF4AFC7F49}"/>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13849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A2E229-DD2A-4C51-A982-E387C057599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11F8CE-D477-4098-BFEA-BE88712E3C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5711348-FA0E-4F05-8380-A7EA7B156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0D2BD5B-C875-4A6A-B8CD-19A1F627B435}"/>
              </a:ext>
            </a:extLst>
          </p:cNvPr>
          <p:cNvSpPr>
            <a:spLocks noGrp="1"/>
          </p:cNvSpPr>
          <p:nvPr>
            <p:ph type="dt" sz="half" idx="10"/>
          </p:nvPr>
        </p:nvSpPr>
        <p:spPr/>
        <p:txBody>
          <a:bodyPr/>
          <a:lstStyle/>
          <a:p>
            <a:fld id="{3A7BD013-3E77-4B7D-B99A-7C4F0AAB7125}" type="datetime1">
              <a:rPr kumimoji="1" lang="ja-JP" altLang="en-US" smtClean="0"/>
              <a:t>2021/8/10</a:t>
            </a:fld>
            <a:endParaRPr kumimoji="1" lang="ja-JP" altLang="en-US"/>
          </a:p>
        </p:txBody>
      </p:sp>
      <p:sp>
        <p:nvSpPr>
          <p:cNvPr id="6" name="フッター プレースホルダー 5">
            <a:extLst>
              <a:ext uri="{FF2B5EF4-FFF2-40B4-BE49-F238E27FC236}">
                <a16:creationId xmlns:a16="http://schemas.microsoft.com/office/drawing/2014/main" id="{1D9AA78D-E593-431F-9C23-997DC88E1317}"/>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スライド番号プレースホルダー 6">
            <a:extLst>
              <a:ext uri="{FF2B5EF4-FFF2-40B4-BE49-F238E27FC236}">
                <a16:creationId xmlns:a16="http://schemas.microsoft.com/office/drawing/2014/main" id="{9969D76C-79E2-45F3-A390-1ED60DD32AB2}"/>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24636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1F311-9858-47D6-8614-56738C4B704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F921964-62AA-4DE4-84F6-0849CAD2E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F85D0E7-9C0D-480C-A6A1-D4C659E02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37EB72-7EC7-4F47-BB6C-6C86ACF34201}"/>
              </a:ext>
            </a:extLst>
          </p:cNvPr>
          <p:cNvSpPr>
            <a:spLocks noGrp="1"/>
          </p:cNvSpPr>
          <p:nvPr>
            <p:ph type="dt" sz="half" idx="10"/>
          </p:nvPr>
        </p:nvSpPr>
        <p:spPr/>
        <p:txBody>
          <a:bodyPr/>
          <a:lstStyle/>
          <a:p>
            <a:fld id="{32FF0F37-8082-4DF5-811B-BE0502BADEE8}" type="datetime1">
              <a:rPr kumimoji="1" lang="ja-JP" altLang="en-US" smtClean="0"/>
              <a:t>2021/8/10</a:t>
            </a:fld>
            <a:endParaRPr kumimoji="1" lang="ja-JP" altLang="en-US"/>
          </a:p>
        </p:txBody>
      </p:sp>
      <p:sp>
        <p:nvSpPr>
          <p:cNvPr id="6" name="フッター プレースホルダー 5">
            <a:extLst>
              <a:ext uri="{FF2B5EF4-FFF2-40B4-BE49-F238E27FC236}">
                <a16:creationId xmlns:a16="http://schemas.microsoft.com/office/drawing/2014/main" id="{3B02FDA5-B5D3-48AE-98D1-FC91AD2611BC}"/>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スライド番号プレースホルダー 6">
            <a:extLst>
              <a:ext uri="{FF2B5EF4-FFF2-40B4-BE49-F238E27FC236}">
                <a16:creationId xmlns:a16="http://schemas.microsoft.com/office/drawing/2014/main" id="{6A490AFB-5EE6-48B3-A809-156D0773E135}"/>
              </a:ext>
            </a:extLst>
          </p:cNvPr>
          <p:cNvSpPr>
            <a:spLocks noGrp="1"/>
          </p:cNvSpPr>
          <p:nvPr>
            <p:ph type="sldNum" sz="quarter" idx="12"/>
          </p:nvPr>
        </p:nvSpPr>
        <p:spPr/>
        <p:txBody>
          <a:body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170350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F5A7CA2-92F0-407A-AF25-A5D785C516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82F390-2FBA-40C7-B616-CBFC4ACAB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3C2C60-F425-48D1-A995-F935B63D9E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F2A1A-4556-4484-ADF7-FA3454EDC3EB}" type="datetime1">
              <a:rPr kumimoji="1" lang="ja-JP" altLang="en-US" smtClean="0"/>
              <a:t>2021/8/10</a:t>
            </a:fld>
            <a:endParaRPr kumimoji="1" lang="ja-JP" altLang="en-US"/>
          </a:p>
        </p:txBody>
      </p:sp>
      <p:sp>
        <p:nvSpPr>
          <p:cNvPr id="5" name="フッター プレースホルダー 4">
            <a:extLst>
              <a:ext uri="{FF2B5EF4-FFF2-40B4-BE49-F238E27FC236}">
                <a16:creationId xmlns:a16="http://schemas.microsoft.com/office/drawing/2014/main" id="{2BFD0B4C-6D29-4AFD-BBE8-E30F5CDE9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20238264 </a:t>
            </a:r>
            <a:r>
              <a:rPr kumimoji="1" lang="ja-JP" altLang="en-US"/>
              <a:t>田村駿典</a:t>
            </a:r>
          </a:p>
        </p:txBody>
      </p:sp>
      <p:sp>
        <p:nvSpPr>
          <p:cNvPr id="6" name="スライド番号プレースホルダー 5">
            <a:extLst>
              <a:ext uri="{FF2B5EF4-FFF2-40B4-BE49-F238E27FC236}">
                <a16:creationId xmlns:a16="http://schemas.microsoft.com/office/drawing/2014/main" id="{18162EE1-1D92-4446-B214-1C78343BC1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24DB5-756D-49EE-8A67-52B19D5411D6}" type="slidenum">
              <a:rPr kumimoji="1" lang="ja-JP" altLang="en-US" smtClean="0"/>
              <a:t>‹#›</a:t>
            </a:fld>
            <a:endParaRPr kumimoji="1" lang="ja-JP" altLang="en-US"/>
          </a:p>
        </p:txBody>
      </p:sp>
    </p:spTree>
    <p:extLst>
      <p:ext uri="{BB962C8B-B14F-4D97-AF65-F5344CB8AC3E}">
        <p14:creationId xmlns:p14="http://schemas.microsoft.com/office/powerpoint/2010/main" val="2720131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aj1oBvY_LWw&amp;t=201s" TargetMode="External"/><Relationship Id="rId2" Type="http://schemas.openxmlformats.org/officeDocument/2006/relationships/hyperlink" Target="https://www.youtube.com/watch?v=Mtf4rz9UEQo&amp;t=927s" TargetMode="External"/><Relationship Id="rId1" Type="http://schemas.openxmlformats.org/officeDocument/2006/relationships/slideLayout" Target="../slideLayouts/slideLayout2.xml"/><Relationship Id="rId6" Type="http://schemas.openxmlformats.org/officeDocument/2006/relationships/hyperlink" Target="http://piyopiyocs.blog115.fc2.com/blog-entry-1121.html" TargetMode="External"/><Relationship Id="rId5" Type="http://schemas.openxmlformats.org/officeDocument/2006/relationships/hyperlink" Target="http://www.musashinodenpa.com/p5/" TargetMode="External"/><Relationship Id="rId4" Type="http://schemas.openxmlformats.org/officeDocument/2006/relationships/hyperlink" Target="https://www.youtube.com/watch?v=E8Qekxjq5Y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09F82C-0A11-4076-AC87-79E481EEE9B1}"/>
              </a:ext>
            </a:extLst>
          </p:cNvPr>
          <p:cNvSpPr>
            <a:spLocks noGrp="1"/>
          </p:cNvSpPr>
          <p:nvPr>
            <p:ph type="ctrTitle"/>
          </p:nvPr>
        </p:nvSpPr>
        <p:spPr/>
        <p:txBody>
          <a:bodyPr>
            <a:normAutofit/>
          </a:bodyPr>
          <a:lstStyle/>
          <a:p>
            <a:r>
              <a:rPr kumimoji="1" lang="ja-JP" altLang="en-US" dirty="0"/>
              <a:t>組込みシステム実験</a:t>
            </a:r>
            <a:br>
              <a:rPr kumimoji="1" lang="en-US" altLang="ja-JP" dirty="0"/>
            </a:br>
            <a:r>
              <a:rPr kumimoji="1" lang="ja-JP" altLang="en-US" dirty="0"/>
              <a:t>最終課題レポート</a:t>
            </a:r>
          </a:p>
        </p:txBody>
      </p:sp>
      <p:sp>
        <p:nvSpPr>
          <p:cNvPr id="3" name="字幕 2">
            <a:extLst>
              <a:ext uri="{FF2B5EF4-FFF2-40B4-BE49-F238E27FC236}">
                <a16:creationId xmlns:a16="http://schemas.microsoft.com/office/drawing/2014/main" id="{33A57A1A-01F2-4F90-9F47-FC8D2F5BF7DB}"/>
              </a:ext>
            </a:extLst>
          </p:cNvPr>
          <p:cNvSpPr>
            <a:spLocks noGrp="1"/>
          </p:cNvSpPr>
          <p:nvPr>
            <p:ph type="subTitle" idx="1"/>
          </p:nvPr>
        </p:nvSpPr>
        <p:spPr/>
        <p:txBody>
          <a:bodyPr/>
          <a:lstStyle/>
          <a:p>
            <a:r>
              <a:rPr kumimoji="1" lang="en-US" altLang="ja-JP" dirty="0"/>
              <a:t>20238264</a:t>
            </a:r>
            <a:r>
              <a:rPr kumimoji="1" lang="ja-JP" altLang="en-US" dirty="0"/>
              <a:t>　田村駿典</a:t>
            </a:r>
          </a:p>
        </p:txBody>
      </p:sp>
    </p:spTree>
    <p:extLst>
      <p:ext uri="{BB962C8B-B14F-4D97-AF65-F5344CB8AC3E}">
        <p14:creationId xmlns:p14="http://schemas.microsoft.com/office/powerpoint/2010/main" val="3964798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DA98B-EDA1-4035-AA7F-DE3169CDFFE1}"/>
              </a:ext>
            </a:extLst>
          </p:cNvPr>
          <p:cNvSpPr>
            <a:spLocks noGrp="1"/>
          </p:cNvSpPr>
          <p:nvPr>
            <p:ph type="title"/>
          </p:nvPr>
        </p:nvSpPr>
        <p:spPr/>
        <p:txBody>
          <a:bodyPr/>
          <a:lstStyle/>
          <a:p>
            <a:r>
              <a:rPr kumimoji="1" lang="ja-JP" altLang="en-US" dirty="0"/>
              <a:t>機能説明：</a:t>
            </a:r>
            <a:r>
              <a:rPr kumimoji="1" lang="en-US" altLang="ja-JP" dirty="0"/>
              <a:t>Arduino</a:t>
            </a:r>
            <a:r>
              <a:rPr kumimoji="1" lang="ja-JP" altLang="en-US" dirty="0"/>
              <a:t>側</a:t>
            </a:r>
          </a:p>
        </p:txBody>
      </p:sp>
      <p:pic>
        <p:nvPicPr>
          <p:cNvPr id="6" name="コンテンツ プレースホルダー 5" descr="文字の書かれた紙&#10;&#10;低い精度で自動的に生成された説明">
            <a:extLst>
              <a:ext uri="{FF2B5EF4-FFF2-40B4-BE49-F238E27FC236}">
                <a16:creationId xmlns:a16="http://schemas.microsoft.com/office/drawing/2014/main" id="{EF7D9FB9-5D4F-41D8-AFBC-2CDD21D6F2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91" r="12762"/>
          <a:stretch/>
        </p:blipFill>
        <p:spPr>
          <a:xfrm rot="5400000">
            <a:off x="4226461" y="2694479"/>
            <a:ext cx="3739078" cy="3095394"/>
          </a:xfrm>
        </p:spPr>
      </p:pic>
      <p:sp>
        <p:nvSpPr>
          <p:cNvPr id="4" name="フッター プレースホルダー 3">
            <a:extLst>
              <a:ext uri="{FF2B5EF4-FFF2-40B4-BE49-F238E27FC236}">
                <a16:creationId xmlns:a16="http://schemas.microsoft.com/office/drawing/2014/main" id="{33847666-765F-416E-9C94-34ECC36E7CE5}"/>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テキスト ボックス 6">
            <a:extLst>
              <a:ext uri="{FF2B5EF4-FFF2-40B4-BE49-F238E27FC236}">
                <a16:creationId xmlns:a16="http://schemas.microsoft.com/office/drawing/2014/main" id="{051ACEA0-A6C0-4151-BAE1-031D092BCC13}"/>
              </a:ext>
            </a:extLst>
          </p:cNvPr>
          <p:cNvSpPr txBox="1"/>
          <p:nvPr/>
        </p:nvSpPr>
        <p:spPr>
          <a:xfrm>
            <a:off x="5234225" y="1806727"/>
            <a:ext cx="1723549" cy="461665"/>
          </a:xfrm>
          <a:prstGeom prst="rect">
            <a:avLst/>
          </a:prstGeom>
          <a:noFill/>
        </p:spPr>
        <p:txBody>
          <a:bodyPr wrap="none" rtlCol="0">
            <a:spAutoFit/>
          </a:bodyPr>
          <a:lstStyle/>
          <a:p>
            <a:r>
              <a:rPr kumimoji="1" lang="ja-JP" altLang="en-US" sz="2400" b="1" dirty="0"/>
              <a:t>実際の写真</a:t>
            </a:r>
          </a:p>
        </p:txBody>
      </p:sp>
    </p:spTree>
    <p:extLst>
      <p:ext uri="{BB962C8B-B14F-4D97-AF65-F5344CB8AC3E}">
        <p14:creationId xmlns:p14="http://schemas.microsoft.com/office/powerpoint/2010/main" val="150728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756BB-8437-4A09-B3CD-11E94FDADD06}"/>
              </a:ext>
            </a:extLst>
          </p:cNvPr>
          <p:cNvSpPr>
            <a:spLocks noGrp="1"/>
          </p:cNvSpPr>
          <p:nvPr>
            <p:ph type="title"/>
          </p:nvPr>
        </p:nvSpPr>
        <p:spPr/>
        <p:txBody>
          <a:bodyPr/>
          <a:lstStyle/>
          <a:p>
            <a:r>
              <a:rPr kumimoji="1" lang="ja-JP" altLang="en-US" dirty="0"/>
              <a:t>機能説明：</a:t>
            </a:r>
            <a:r>
              <a:rPr kumimoji="1" lang="en-US" altLang="ja-JP" dirty="0"/>
              <a:t>Arduino</a:t>
            </a:r>
            <a:r>
              <a:rPr kumimoji="1" lang="ja-JP" altLang="en-US" dirty="0"/>
              <a:t>側</a:t>
            </a:r>
          </a:p>
        </p:txBody>
      </p:sp>
      <p:pic>
        <p:nvPicPr>
          <p:cNvPr id="6" name="コンテンツ プレースホルダー 5" descr="文字の書かれた紙&#10;&#10;中程度の精度で自動的に生成された説明">
            <a:extLst>
              <a:ext uri="{FF2B5EF4-FFF2-40B4-BE49-F238E27FC236}">
                <a16:creationId xmlns:a16="http://schemas.microsoft.com/office/drawing/2014/main" id="{68F6E2E0-BB73-4F72-B787-7CB506AD97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19" t="23119" r="13580" b="12977"/>
          <a:stretch/>
        </p:blipFill>
        <p:spPr>
          <a:xfrm rot="5400000">
            <a:off x="4532362" y="3853290"/>
            <a:ext cx="3025303" cy="1564700"/>
          </a:xfrm>
        </p:spPr>
      </p:pic>
      <p:sp>
        <p:nvSpPr>
          <p:cNvPr id="4" name="フッター プレースホルダー 3">
            <a:extLst>
              <a:ext uri="{FF2B5EF4-FFF2-40B4-BE49-F238E27FC236}">
                <a16:creationId xmlns:a16="http://schemas.microsoft.com/office/drawing/2014/main" id="{9BD894C1-4556-4178-91DB-D18693C48D14}"/>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テキスト ボックス 6">
            <a:extLst>
              <a:ext uri="{FF2B5EF4-FFF2-40B4-BE49-F238E27FC236}">
                <a16:creationId xmlns:a16="http://schemas.microsoft.com/office/drawing/2014/main" id="{A8D8BF36-7094-452B-9B92-3C187839DDF7}"/>
              </a:ext>
            </a:extLst>
          </p:cNvPr>
          <p:cNvSpPr txBox="1"/>
          <p:nvPr/>
        </p:nvSpPr>
        <p:spPr>
          <a:xfrm>
            <a:off x="982494" y="1514475"/>
            <a:ext cx="5844870" cy="707886"/>
          </a:xfrm>
          <a:prstGeom prst="rect">
            <a:avLst/>
          </a:prstGeom>
          <a:noFill/>
        </p:spPr>
        <p:txBody>
          <a:bodyPr wrap="none" rtlCol="0">
            <a:spAutoFit/>
          </a:bodyPr>
          <a:lstStyle/>
          <a:p>
            <a:r>
              <a:rPr kumimoji="1" lang="ja-JP" altLang="en-US" sz="2000" b="1" dirty="0"/>
              <a:t>リモコン操作</a:t>
            </a:r>
            <a:endParaRPr kumimoji="1" lang="en-US" altLang="ja-JP" sz="2000" b="1" dirty="0"/>
          </a:p>
          <a:p>
            <a:r>
              <a:rPr lang="en-US" altLang="ja-JP" sz="2000" dirty="0"/>
              <a:t>Processing</a:t>
            </a:r>
            <a:r>
              <a:rPr lang="ja-JP" altLang="en-US" sz="2000" dirty="0"/>
              <a:t>に表示されているゲームの操作に使用</a:t>
            </a:r>
            <a:endParaRPr kumimoji="1" lang="ja-JP" altLang="en-US" sz="2000" dirty="0"/>
          </a:p>
        </p:txBody>
      </p:sp>
      <p:sp>
        <p:nvSpPr>
          <p:cNvPr id="8" name="四角形: 角を丸くする 7">
            <a:extLst>
              <a:ext uri="{FF2B5EF4-FFF2-40B4-BE49-F238E27FC236}">
                <a16:creationId xmlns:a16="http://schemas.microsoft.com/office/drawing/2014/main" id="{33B62074-2841-41E7-8E51-D9C7974C5BDC}"/>
              </a:ext>
            </a:extLst>
          </p:cNvPr>
          <p:cNvSpPr/>
          <p:nvPr/>
        </p:nvSpPr>
        <p:spPr>
          <a:xfrm>
            <a:off x="5486400" y="3371711"/>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07B4FB-DD69-466F-92A8-73EB98BD803F}"/>
              </a:ext>
            </a:extLst>
          </p:cNvPr>
          <p:cNvSpPr/>
          <p:nvPr/>
        </p:nvSpPr>
        <p:spPr>
          <a:xfrm>
            <a:off x="5486400" y="3717849"/>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9E00E231-E6CB-40FA-A52A-29FF8D311E74}"/>
              </a:ext>
            </a:extLst>
          </p:cNvPr>
          <p:cNvSpPr/>
          <p:nvPr/>
        </p:nvSpPr>
        <p:spPr>
          <a:xfrm>
            <a:off x="6267858" y="3717849"/>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FD9A4676-BFA6-4993-B525-96F7667E99B7}"/>
              </a:ext>
            </a:extLst>
          </p:cNvPr>
          <p:cNvSpPr/>
          <p:nvPr/>
        </p:nvSpPr>
        <p:spPr>
          <a:xfrm>
            <a:off x="5867401" y="3707840"/>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E1619D53-6269-4E25-8128-8489B107A8F1}"/>
              </a:ext>
            </a:extLst>
          </p:cNvPr>
          <p:cNvSpPr/>
          <p:nvPr/>
        </p:nvSpPr>
        <p:spPr>
          <a:xfrm>
            <a:off x="5536660" y="5086820"/>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9565EDDC-0755-44B5-94D7-EFFA9A0BEA22}"/>
              </a:ext>
            </a:extLst>
          </p:cNvPr>
          <p:cNvSpPr/>
          <p:nvPr/>
        </p:nvSpPr>
        <p:spPr>
          <a:xfrm>
            <a:off x="5908826" y="4727091"/>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504E36A9-0ABB-457D-8636-28A9F11C1F15}"/>
              </a:ext>
            </a:extLst>
          </p:cNvPr>
          <p:cNvSpPr/>
          <p:nvPr/>
        </p:nvSpPr>
        <p:spPr>
          <a:xfrm>
            <a:off x="5920901" y="5416671"/>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41FA4B-AD12-49F2-8788-DE80457DDCBF}"/>
              </a:ext>
            </a:extLst>
          </p:cNvPr>
          <p:cNvSpPr/>
          <p:nvPr/>
        </p:nvSpPr>
        <p:spPr>
          <a:xfrm>
            <a:off x="6287314" y="5042164"/>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A5A23A0D-0EEC-4A54-8F4E-A34F84D60FFD}"/>
              </a:ext>
            </a:extLst>
          </p:cNvPr>
          <p:cNvCxnSpPr>
            <a:cxnSpLocks/>
          </p:cNvCxnSpPr>
          <p:nvPr/>
        </p:nvCxnSpPr>
        <p:spPr>
          <a:xfrm flipH="1">
            <a:off x="3619500" y="3519518"/>
            <a:ext cx="186690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8B9C7C6-0E90-40A2-ADAF-811DD32689A1}"/>
              </a:ext>
            </a:extLst>
          </p:cNvPr>
          <p:cNvCxnSpPr>
            <a:cxnSpLocks/>
          </p:cNvCxnSpPr>
          <p:nvPr/>
        </p:nvCxnSpPr>
        <p:spPr>
          <a:xfrm flipH="1">
            <a:off x="4610910" y="3870247"/>
            <a:ext cx="8754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C229284-7C43-4194-8B55-30467FB92EFF}"/>
              </a:ext>
            </a:extLst>
          </p:cNvPr>
          <p:cNvCxnSpPr>
            <a:cxnSpLocks/>
          </p:cNvCxnSpPr>
          <p:nvPr/>
        </p:nvCxnSpPr>
        <p:spPr>
          <a:xfrm flipH="1" flipV="1">
            <a:off x="6010072" y="2908570"/>
            <a:ext cx="1" cy="794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D7436A2-1709-44A4-9B81-4B57C58294CE}"/>
              </a:ext>
            </a:extLst>
          </p:cNvPr>
          <p:cNvCxnSpPr>
            <a:cxnSpLocks/>
          </p:cNvCxnSpPr>
          <p:nvPr/>
        </p:nvCxnSpPr>
        <p:spPr>
          <a:xfrm>
            <a:off x="6579144" y="3845920"/>
            <a:ext cx="90142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274508D-E0B4-4F90-9E2E-EB9BBB887B0A}"/>
              </a:ext>
            </a:extLst>
          </p:cNvPr>
          <p:cNvCxnSpPr>
            <a:cxnSpLocks/>
          </p:cNvCxnSpPr>
          <p:nvPr/>
        </p:nvCxnSpPr>
        <p:spPr>
          <a:xfrm flipH="1">
            <a:off x="4661171" y="5224900"/>
            <a:ext cx="8754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05A9993-D176-49E6-8427-175847E37BA7}"/>
              </a:ext>
            </a:extLst>
          </p:cNvPr>
          <p:cNvCxnSpPr>
            <a:cxnSpLocks/>
          </p:cNvCxnSpPr>
          <p:nvPr/>
        </p:nvCxnSpPr>
        <p:spPr>
          <a:xfrm flipH="1">
            <a:off x="5033337" y="4860567"/>
            <a:ext cx="8754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04A67C8-E5EF-483F-ACF4-21AC28A586C2}"/>
              </a:ext>
            </a:extLst>
          </p:cNvPr>
          <p:cNvCxnSpPr>
            <a:cxnSpLocks/>
          </p:cNvCxnSpPr>
          <p:nvPr/>
        </p:nvCxnSpPr>
        <p:spPr>
          <a:xfrm>
            <a:off x="6579143" y="5180244"/>
            <a:ext cx="100275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84B1B49-A0DA-4337-8E40-2AEAA850BD44}"/>
              </a:ext>
            </a:extLst>
          </p:cNvPr>
          <p:cNvCxnSpPr>
            <a:cxnSpLocks/>
          </p:cNvCxnSpPr>
          <p:nvPr/>
        </p:nvCxnSpPr>
        <p:spPr>
          <a:xfrm>
            <a:off x="6215974" y="5540419"/>
            <a:ext cx="984926" cy="143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C62E29-BF06-4FEA-A561-C8605EA8A893}"/>
              </a:ext>
            </a:extLst>
          </p:cNvPr>
          <p:cNvSpPr txBox="1"/>
          <p:nvPr/>
        </p:nvSpPr>
        <p:spPr>
          <a:xfrm>
            <a:off x="1412403" y="3371711"/>
            <a:ext cx="2319866" cy="307777"/>
          </a:xfrm>
          <a:prstGeom prst="rect">
            <a:avLst/>
          </a:prstGeom>
          <a:noFill/>
        </p:spPr>
        <p:txBody>
          <a:bodyPr wrap="none" rtlCol="0">
            <a:spAutoFit/>
          </a:bodyPr>
          <a:lstStyle/>
          <a:p>
            <a:r>
              <a:rPr kumimoji="1" lang="en-US" altLang="ja-JP" sz="1400" dirty="0"/>
              <a:t>POWER:</a:t>
            </a:r>
            <a:r>
              <a:rPr kumimoji="1" lang="ja-JP" altLang="en-US" sz="1400" dirty="0"/>
              <a:t>ゲームのスタート</a:t>
            </a:r>
          </a:p>
        </p:txBody>
      </p:sp>
      <p:sp>
        <p:nvSpPr>
          <p:cNvPr id="33" name="テキスト ボックス 32">
            <a:extLst>
              <a:ext uri="{FF2B5EF4-FFF2-40B4-BE49-F238E27FC236}">
                <a16:creationId xmlns:a16="http://schemas.microsoft.com/office/drawing/2014/main" id="{F2EA7157-586E-4B5D-9757-E2F139B0671E}"/>
              </a:ext>
            </a:extLst>
          </p:cNvPr>
          <p:cNvSpPr txBox="1"/>
          <p:nvPr/>
        </p:nvSpPr>
        <p:spPr>
          <a:xfrm>
            <a:off x="3066970" y="3727577"/>
            <a:ext cx="1600118" cy="307777"/>
          </a:xfrm>
          <a:prstGeom prst="rect">
            <a:avLst/>
          </a:prstGeom>
          <a:noFill/>
        </p:spPr>
        <p:txBody>
          <a:bodyPr wrap="none" rtlCol="0">
            <a:spAutoFit/>
          </a:bodyPr>
          <a:lstStyle/>
          <a:p>
            <a:r>
              <a:rPr kumimoji="1" lang="en-US" altLang="ja-JP" sz="1400" dirty="0"/>
              <a:t>|&lt;&lt;:</a:t>
            </a:r>
            <a:r>
              <a:rPr kumimoji="1" lang="ja-JP" altLang="en-US" sz="1400" dirty="0"/>
              <a:t>視点移動</a:t>
            </a:r>
            <a:r>
              <a:rPr kumimoji="1" lang="en-US" altLang="ja-JP" sz="1400" dirty="0"/>
              <a:t>(</a:t>
            </a:r>
            <a:r>
              <a:rPr kumimoji="1" lang="ja-JP" altLang="en-US" sz="1400" dirty="0"/>
              <a:t>左</a:t>
            </a:r>
            <a:r>
              <a:rPr kumimoji="1" lang="en-US" altLang="ja-JP" sz="1400" dirty="0"/>
              <a:t>)</a:t>
            </a:r>
            <a:endParaRPr kumimoji="1" lang="ja-JP" altLang="en-US" sz="1400" dirty="0"/>
          </a:p>
        </p:txBody>
      </p:sp>
      <p:sp>
        <p:nvSpPr>
          <p:cNvPr id="34" name="テキスト ボックス 33">
            <a:extLst>
              <a:ext uri="{FF2B5EF4-FFF2-40B4-BE49-F238E27FC236}">
                <a16:creationId xmlns:a16="http://schemas.microsoft.com/office/drawing/2014/main" id="{0D14AF23-4BB0-4207-A84E-573C1A38228D}"/>
              </a:ext>
            </a:extLst>
          </p:cNvPr>
          <p:cNvSpPr txBox="1"/>
          <p:nvPr/>
        </p:nvSpPr>
        <p:spPr>
          <a:xfrm>
            <a:off x="7480570" y="3679488"/>
            <a:ext cx="1600118" cy="307777"/>
          </a:xfrm>
          <a:prstGeom prst="rect">
            <a:avLst/>
          </a:prstGeom>
          <a:noFill/>
        </p:spPr>
        <p:txBody>
          <a:bodyPr wrap="none" rtlCol="0">
            <a:spAutoFit/>
          </a:bodyPr>
          <a:lstStyle/>
          <a:p>
            <a:r>
              <a:rPr kumimoji="1" lang="en-US" altLang="ja-JP" sz="1400" dirty="0"/>
              <a:t>&gt;&gt;|:</a:t>
            </a:r>
            <a:r>
              <a:rPr kumimoji="1" lang="ja-JP" altLang="en-US" sz="1400" dirty="0"/>
              <a:t>視点移動</a:t>
            </a:r>
            <a:r>
              <a:rPr kumimoji="1" lang="en-US" altLang="ja-JP" sz="1400" dirty="0"/>
              <a:t>(</a:t>
            </a:r>
            <a:r>
              <a:rPr kumimoji="1" lang="ja-JP" altLang="en-US" sz="1400" dirty="0"/>
              <a:t>右</a:t>
            </a:r>
            <a:r>
              <a:rPr kumimoji="1" lang="en-US" altLang="ja-JP" sz="1400" dirty="0"/>
              <a:t>)</a:t>
            </a:r>
            <a:endParaRPr kumimoji="1" lang="ja-JP" altLang="en-US" sz="1400" dirty="0"/>
          </a:p>
        </p:txBody>
      </p:sp>
      <p:sp>
        <p:nvSpPr>
          <p:cNvPr id="35" name="テキスト ボックス 34">
            <a:extLst>
              <a:ext uri="{FF2B5EF4-FFF2-40B4-BE49-F238E27FC236}">
                <a16:creationId xmlns:a16="http://schemas.microsoft.com/office/drawing/2014/main" id="{095A3720-3BAC-4655-99D2-5965D4B80AC9}"/>
              </a:ext>
            </a:extLst>
          </p:cNvPr>
          <p:cNvSpPr txBox="1"/>
          <p:nvPr/>
        </p:nvSpPr>
        <p:spPr>
          <a:xfrm>
            <a:off x="5374321" y="2594364"/>
            <a:ext cx="1271502" cy="307777"/>
          </a:xfrm>
          <a:prstGeom prst="rect">
            <a:avLst/>
          </a:prstGeom>
          <a:noFill/>
        </p:spPr>
        <p:txBody>
          <a:bodyPr wrap="none" rtlCol="0">
            <a:spAutoFit/>
          </a:bodyPr>
          <a:lstStyle/>
          <a:p>
            <a:r>
              <a:rPr lang="ja-JP" altLang="en-US" sz="1400" dirty="0"/>
              <a:t>▷</a:t>
            </a:r>
            <a:r>
              <a:rPr kumimoji="1" lang="en-US" altLang="ja-JP" sz="1400" dirty="0"/>
              <a:t>||:</a:t>
            </a:r>
            <a:r>
              <a:rPr lang="ja-JP" altLang="en-US" sz="1400" dirty="0"/>
              <a:t>スコープ</a:t>
            </a:r>
            <a:endParaRPr kumimoji="1" lang="ja-JP" altLang="en-US" sz="1400" dirty="0"/>
          </a:p>
        </p:txBody>
      </p:sp>
      <p:sp>
        <p:nvSpPr>
          <p:cNvPr id="36" name="テキスト ボックス 35">
            <a:extLst>
              <a:ext uri="{FF2B5EF4-FFF2-40B4-BE49-F238E27FC236}">
                <a16:creationId xmlns:a16="http://schemas.microsoft.com/office/drawing/2014/main" id="{06CAB154-48B8-40E4-90AE-800B7EE72DC4}"/>
              </a:ext>
            </a:extLst>
          </p:cNvPr>
          <p:cNvSpPr txBox="1"/>
          <p:nvPr/>
        </p:nvSpPr>
        <p:spPr>
          <a:xfrm>
            <a:off x="4021522" y="4706678"/>
            <a:ext cx="1011815" cy="307777"/>
          </a:xfrm>
          <a:prstGeom prst="rect">
            <a:avLst/>
          </a:prstGeom>
          <a:noFill/>
        </p:spPr>
        <p:txBody>
          <a:bodyPr wrap="none" rtlCol="0">
            <a:spAutoFit/>
          </a:bodyPr>
          <a:lstStyle/>
          <a:p>
            <a:r>
              <a:rPr kumimoji="1" lang="en-US" altLang="ja-JP" sz="1400" dirty="0"/>
              <a:t>2:</a:t>
            </a:r>
            <a:r>
              <a:rPr kumimoji="1" lang="ja-JP" altLang="en-US" sz="1400" dirty="0"/>
              <a:t>移動</a:t>
            </a:r>
            <a:r>
              <a:rPr kumimoji="1" lang="en-US" altLang="ja-JP" sz="1400" dirty="0"/>
              <a:t>(</a:t>
            </a:r>
            <a:r>
              <a:rPr kumimoji="1" lang="ja-JP" altLang="en-US" sz="1400" dirty="0"/>
              <a:t>前</a:t>
            </a:r>
            <a:r>
              <a:rPr kumimoji="1" lang="en-US" altLang="ja-JP" sz="1400" dirty="0"/>
              <a:t>)</a:t>
            </a:r>
            <a:endParaRPr kumimoji="1" lang="ja-JP" altLang="en-US" sz="1400" dirty="0"/>
          </a:p>
        </p:txBody>
      </p:sp>
      <p:sp>
        <p:nvSpPr>
          <p:cNvPr id="37" name="テキスト ボックス 36">
            <a:extLst>
              <a:ext uri="{FF2B5EF4-FFF2-40B4-BE49-F238E27FC236}">
                <a16:creationId xmlns:a16="http://schemas.microsoft.com/office/drawing/2014/main" id="{4BAE7F63-A9B4-4DBA-A167-9A15523DB756}"/>
              </a:ext>
            </a:extLst>
          </p:cNvPr>
          <p:cNvSpPr txBox="1"/>
          <p:nvPr/>
        </p:nvSpPr>
        <p:spPr>
          <a:xfrm>
            <a:off x="3611107" y="5073725"/>
            <a:ext cx="1011815" cy="307777"/>
          </a:xfrm>
          <a:prstGeom prst="rect">
            <a:avLst/>
          </a:prstGeom>
          <a:noFill/>
        </p:spPr>
        <p:txBody>
          <a:bodyPr wrap="none" rtlCol="0">
            <a:spAutoFit/>
          </a:bodyPr>
          <a:lstStyle/>
          <a:p>
            <a:r>
              <a:rPr lang="en-US" altLang="ja-JP" sz="1400" dirty="0"/>
              <a:t>4</a:t>
            </a:r>
            <a:r>
              <a:rPr kumimoji="1" lang="en-US" altLang="ja-JP" sz="1400" dirty="0"/>
              <a:t>:</a:t>
            </a:r>
            <a:r>
              <a:rPr kumimoji="1" lang="ja-JP" altLang="en-US" sz="1400" dirty="0"/>
              <a:t>移動</a:t>
            </a:r>
            <a:r>
              <a:rPr kumimoji="1" lang="en-US" altLang="ja-JP" sz="1400" dirty="0"/>
              <a:t>(</a:t>
            </a:r>
            <a:r>
              <a:rPr kumimoji="1" lang="ja-JP" altLang="en-US" sz="1400" dirty="0"/>
              <a:t>左</a:t>
            </a:r>
            <a:r>
              <a:rPr kumimoji="1" lang="en-US" altLang="ja-JP" sz="1400" dirty="0"/>
              <a:t>)</a:t>
            </a:r>
            <a:endParaRPr kumimoji="1" lang="ja-JP" altLang="en-US" sz="1400" dirty="0"/>
          </a:p>
        </p:txBody>
      </p:sp>
      <p:sp>
        <p:nvSpPr>
          <p:cNvPr id="38" name="テキスト ボックス 37">
            <a:extLst>
              <a:ext uri="{FF2B5EF4-FFF2-40B4-BE49-F238E27FC236}">
                <a16:creationId xmlns:a16="http://schemas.microsoft.com/office/drawing/2014/main" id="{FFC04629-5602-414D-A5C7-B65566AFAA15}"/>
              </a:ext>
            </a:extLst>
          </p:cNvPr>
          <p:cNvSpPr txBox="1"/>
          <p:nvPr/>
        </p:nvSpPr>
        <p:spPr>
          <a:xfrm>
            <a:off x="7581900" y="5028314"/>
            <a:ext cx="1011815" cy="307777"/>
          </a:xfrm>
          <a:prstGeom prst="rect">
            <a:avLst/>
          </a:prstGeom>
          <a:noFill/>
        </p:spPr>
        <p:txBody>
          <a:bodyPr wrap="none" rtlCol="0">
            <a:spAutoFit/>
          </a:bodyPr>
          <a:lstStyle/>
          <a:p>
            <a:r>
              <a:rPr kumimoji="1" lang="en-US" altLang="ja-JP" sz="1400" dirty="0"/>
              <a:t>6:</a:t>
            </a:r>
            <a:r>
              <a:rPr kumimoji="1" lang="ja-JP" altLang="en-US" sz="1400" dirty="0"/>
              <a:t>移動</a:t>
            </a:r>
            <a:r>
              <a:rPr kumimoji="1" lang="en-US" altLang="ja-JP" sz="1400" dirty="0"/>
              <a:t>(</a:t>
            </a:r>
            <a:r>
              <a:rPr lang="ja-JP" altLang="en-US" sz="1400" dirty="0"/>
              <a:t>右</a:t>
            </a:r>
            <a:r>
              <a:rPr kumimoji="1" lang="en-US" altLang="ja-JP" sz="1400" dirty="0"/>
              <a:t>)</a:t>
            </a:r>
            <a:endParaRPr kumimoji="1" lang="ja-JP" altLang="en-US" sz="1400" dirty="0"/>
          </a:p>
        </p:txBody>
      </p:sp>
      <p:sp>
        <p:nvSpPr>
          <p:cNvPr id="41" name="テキスト ボックス 40">
            <a:extLst>
              <a:ext uri="{FF2B5EF4-FFF2-40B4-BE49-F238E27FC236}">
                <a16:creationId xmlns:a16="http://schemas.microsoft.com/office/drawing/2014/main" id="{274C3777-DA9A-4AF1-99F9-C9EA15D882D5}"/>
              </a:ext>
            </a:extLst>
          </p:cNvPr>
          <p:cNvSpPr txBox="1"/>
          <p:nvPr/>
        </p:nvSpPr>
        <p:spPr>
          <a:xfrm>
            <a:off x="7269883" y="5392556"/>
            <a:ext cx="1191352" cy="307777"/>
          </a:xfrm>
          <a:prstGeom prst="rect">
            <a:avLst/>
          </a:prstGeom>
          <a:noFill/>
        </p:spPr>
        <p:txBody>
          <a:bodyPr wrap="none" rtlCol="0">
            <a:spAutoFit/>
          </a:bodyPr>
          <a:lstStyle/>
          <a:p>
            <a:r>
              <a:rPr kumimoji="1" lang="en-US" altLang="ja-JP" sz="1400" dirty="0"/>
              <a:t>8:</a:t>
            </a:r>
            <a:r>
              <a:rPr kumimoji="1" lang="ja-JP" altLang="en-US" sz="1400" dirty="0"/>
              <a:t>移動</a:t>
            </a:r>
            <a:r>
              <a:rPr kumimoji="1" lang="en-US" altLang="ja-JP" sz="1400" dirty="0"/>
              <a:t>(</a:t>
            </a:r>
            <a:r>
              <a:rPr lang="ja-JP" altLang="en-US" sz="1400" dirty="0"/>
              <a:t>後ろ</a:t>
            </a:r>
            <a:r>
              <a:rPr kumimoji="1" lang="en-US" altLang="ja-JP" sz="1400" dirty="0"/>
              <a:t>)</a:t>
            </a:r>
            <a:endParaRPr kumimoji="1" lang="ja-JP" altLang="en-US" sz="1400" dirty="0"/>
          </a:p>
        </p:txBody>
      </p:sp>
      <p:sp>
        <p:nvSpPr>
          <p:cNvPr id="42" name="四角形: 角を丸くする 41">
            <a:extLst>
              <a:ext uri="{FF2B5EF4-FFF2-40B4-BE49-F238E27FC236}">
                <a16:creationId xmlns:a16="http://schemas.microsoft.com/office/drawing/2014/main" id="{BB825329-4437-4242-8A01-C6EC89B814A0}"/>
              </a:ext>
            </a:extLst>
          </p:cNvPr>
          <p:cNvSpPr/>
          <p:nvPr/>
        </p:nvSpPr>
        <p:spPr>
          <a:xfrm>
            <a:off x="6270429" y="4052070"/>
            <a:ext cx="291829" cy="2761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0F7199FF-1A0B-4132-8A62-1300FF98E632}"/>
              </a:ext>
            </a:extLst>
          </p:cNvPr>
          <p:cNvCxnSpPr>
            <a:cxnSpLocks/>
          </p:cNvCxnSpPr>
          <p:nvPr/>
        </p:nvCxnSpPr>
        <p:spPr>
          <a:xfrm>
            <a:off x="6562258" y="4190150"/>
            <a:ext cx="9183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7F964D2-F403-4854-8D1D-74672403E6DF}"/>
              </a:ext>
            </a:extLst>
          </p:cNvPr>
          <p:cNvSpPr txBox="1"/>
          <p:nvPr/>
        </p:nvSpPr>
        <p:spPr>
          <a:xfrm>
            <a:off x="7480570" y="4036330"/>
            <a:ext cx="2929007" cy="307777"/>
          </a:xfrm>
          <a:prstGeom prst="rect">
            <a:avLst/>
          </a:prstGeom>
          <a:noFill/>
        </p:spPr>
        <p:txBody>
          <a:bodyPr wrap="none" rtlCol="0">
            <a:spAutoFit/>
          </a:bodyPr>
          <a:lstStyle/>
          <a:p>
            <a:r>
              <a:rPr kumimoji="1" lang="ja-JP" altLang="en-US" sz="1400" dirty="0"/>
              <a:t>△</a:t>
            </a:r>
            <a:r>
              <a:rPr kumimoji="1" lang="en-US" altLang="ja-JP" sz="1400" dirty="0"/>
              <a:t>:</a:t>
            </a:r>
            <a:r>
              <a:rPr kumimoji="1" lang="ja-JP" altLang="en-US" sz="1400" dirty="0"/>
              <a:t>ディスプレイメニュー切り替え</a:t>
            </a:r>
          </a:p>
        </p:txBody>
      </p:sp>
    </p:spTree>
    <p:extLst>
      <p:ext uri="{BB962C8B-B14F-4D97-AF65-F5344CB8AC3E}">
        <p14:creationId xmlns:p14="http://schemas.microsoft.com/office/powerpoint/2010/main" val="262207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4D6F02-CB06-4217-A73D-1E79C5AF2FDF}"/>
              </a:ext>
            </a:extLst>
          </p:cNvPr>
          <p:cNvSpPr>
            <a:spLocks noGrp="1"/>
          </p:cNvSpPr>
          <p:nvPr>
            <p:ph type="title"/>
          </p:nvPr>
        </p:nvSpPr>
        <p:spPr/>
        <p:txBody>
          <a:bodyPr/>
          <a:lstStyle/>
          <a:p>
            <a:r>
              <a:rPr kumimoji="1" lang="ja-JP" altLang="en-US" dirty="0"/>
              <a:t>機能説明：</a:t>
            </a:r>
            <a:r>
              <a:rPr kumimoji="1" lang="en-US" altLang="ja-JP" dirty="0"/>
              <a:t>Arduino</a:t>
            </a:r>
            <a:r>
              <a:rPr kumimoji="1" lang="ja-JP" altLang="en-US" dirty="0"/>
              <a:t>側</a:t>
            </a:r>
          </a:p>
        </p:txBody>
      </p:sp>
      <p:sp>
        <p:nvSpPr>
          <p:cNvPr id="4" name="フッター プレースホルダー 3">
            <a:extLst>
              <a:ext uri="{FF2B5EF4-FFF2-40B4-BE49-F238E27FC236}">
                <a16:creationId xmlns:a16="http://schemas.microsoft.com/office/drawing/2014/main" id="{8EDD74DD-3050-44E9-8BC5-FD188DF7ECEF}"/>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5" name="テキスト ボックス 4">
            <a:extLst>
              <a:ext uri="{FF2B5EF4-FFF2-40B4-BE49-F238E27FC236}">
                <a16:creationId xmlns:a16="http://schemas.microsoft.com/office/drawing/2014/main" id="{BF9CF24E-8749-42F5-BB82-E2EF57FEBB31}"/>
              </a:ext>
            </a:extLst>
          </p:cNvPr>
          <p:cNvSpPr txBox="1"/>
          <p:nvPr/>
        </p:nvSpPr>
        <p:spPr>
          <a:xfrm>
            <a:off x="1080612" y="1384714"/>
            <a:ext cx="7109639" cy="707886"/>
          </a:xfrm>
          <a:prstGeom prst="rect">
            <a:avLst/>
          </a:prstGeom>
          <a:noFill/>
        </p:spPr>
        <p:txBody>
          <a:bodyPr wrap="none" rtlCol="0">
            <a:spAutoFit/>
          </a:bodyPr>
          <a:lstStyle/>
          <a:p>
            <a:r>
              <a:rPr kumimoji="1" lang="ja-JP" altLang="en-US" sz="2000" b="1" dirty="0"/>
              <a:t>ディスプレイメニュー</a:t>
            </a:r>
            <a:endParaRPr kumimoji="1" lang="en-US" altLang="ja-JP" sz="2000" b="1" dirty="0"/>
          </a:p>
          <a:p>
            <a:r>
              <a:rPr kumimoji="1" lang="ja-JP" altLang="en-US" sz="2000" dirty="0"/>
              <a:t>リモコンの△で表示するメニューを切り替えることができる</a:t>
            </a:r>
          </a:p>
        </p:txBody>
      </p:sp>
      <p:pic>
        <p:nvPicPr>
          <p:cNvPr id="7" name="図 6" descr="回路 が含まれている画像&#10;&#10;自動的に生成された説明">
            <a:extLst>
              <a:ext uri="{FF2B5EF4-FFF2-40B4-BE49-F238E27FC236}">
                <a16:creationId xmlns:a16="http://schemas.microsoft.com/office/drawing/2014/main" id="{A32D6D02-9C28-4D80-9057-56382AA58047}"/>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t="17911" r="28853" b="22830"/>
          <a:stretch/>
        </p:blipFill>
        <p:spPr>
          <a:xfrm rot="5400000">
            <a:off x="1708969" y="2392189"/>
            <a:ext cx="1400108" cy="1440000"/>
          </a:xfrm>
          <a:prstGeom prst="rect">
            <a:avLst/>
          </a:prstGeom>
        </p:spPr>
      </p:pic>
      <p:pic>
        <p:nvPicPr>
          <p:cNvPr id="9" name="図 8" descr="テーブル, 回路 が含まれている画像&#10;&#10;自動的に生成された説明">
            <a:extLst>
              <a:ext uri="{FF2B5EF4-FFF2-40B4-BE49-F238E27FC236}">
                <a16:creationId xmlns:a16="http://schemas.microsoft.com/office/drawing/2014/main" id="{712D0146-5910-4B2F-B882-B4CDC0C4682F}"/>
              </a:ext>
            </a:extLst>
          </p:cNvPr>
          <p:cNvPicPr>
            <a:picLocks noChangeAspect="1"/>
          </p:cNvPicPr>
          <p:nvPr/>
        </p:nvPicPr>
        <p:blipFill rotWithShape="1">
          <a:blip r:embed="rId3">
            <a:extLst>
              <a:ext uri="{28A0092B-C50C-407E-A947-70E740481C1C}">
                <a14:useLocalDpi xmlns:a14="http://schemas.microsoft.com/office/drawing/2010/main" val="0"/>
              </a:ext>
            </a:extLst>
          </a:blip>
          <a:srcRect l="39048" t="15506" r="26666" b="22090"/>
          <a:stretch/>
        </p:blipFill>
        <p:spPr>
          <a:xfrm rot="5400000">
            <a:off x="1705769" y="4887796"/>
            <a:ext cx="1406508" cy="1440000"/>
          </a:xfrm>
          <a:prstGeom prst="rect">
            <a:avLst/>
          </a:prstGeom>
        </p:spPr>
      </p:pic>
      <p:pic>
        <p:nvPicPr>
          <p:cNvPr id="11" name="図 10" descr="テーブル, 座る, 回路, 持つ が含まれている画像&#10;&#10;自動的に生成された説明">
            <a:extLst>
              <a:ext uri="{FF2B5EF4-FFF2-40B4-BE49-F238E27FC236}">
                <a16:creationId xmlns:a16="http://schemas.microsoft.com/office/drawing/2014/main" id="{188A19B5-AA6C-41C8-8C95-4732BC3D8BD0}"/>
              </a:ext>
            </a:extLst>
          </p:cNvPr>
          <p:cNvPicPr>
            <a:picLocks noChangeAspect="1"/>
          </p:cNvPicPr>
          <p:nvPr/>
        </p:nvPicPr>
        <p:blipFill rotWithShape="1">
          <a:blip r:embed="rId4">
            <a:extLst>
              <a:ext uri="{28A0092B-C50C-407E-A947-70E740481C1C}">
                <a14:useLocalDpi xmlns:a14="http://schemas.microsoft.com/office/drawing/2010/main" val="0"/>
              </a:ext>
            </a:extLst>
          </a:blip>
          <a:srcRect l="37787" t="16019" r="25261" b="19773"/>
          <a:stretch/>
        </p:blipFill>
        <p:spPr>
          <a:xfrm rot="5400000">
            <a:off x="9271683" y="2849249"/>
            <a:ext cx="1473293" cy="1440000"/>
          </a:xfrm>
          <a:prstGeom prst="rect">
            <a:avLst/>
          </a:prstGeom>
        </p:spPr>
      </p:pic>
      <p:pic>
        <p:nvPicPr>
          <p:cNvPr id="13" name="図 12" descr="回路, テーブル が含まれている画像&#10;&#10;自動的に生成された説明">
            <a:extLst>
              <a:ext uri="{FF2B5EF4-FFF2-40B4-BE49-F238E27FC236}">
                <a16:creationId xmlns:a16="http://schemas.microsoft.com/office/drawing/2014/main" id="{C35B5B2F-07DA-465A-AE14-684F3FE848A9}"/>
              </a:ext>
            </a:extLst>
          </p:cNvPr>
          <p:cNvPicPr>
            <a:picLocks noChangeAspect="1"/>
          </p:cNvPicPr>
          <p:nvPr/>
        </p:nvPicPr>
        <p:blipFill rotWithShape="1">
          <a:blip r:embed="rId5">
            <a:extLst>
              <a:ext uri="{28A0092B-C50C-407E-A947-70E740481C1C}">
                <a14:useLocalDpi xmlns:a14="http://schemas.microsoft.com/office/drawing/2010/main" val="0"/>
              </a:ext>
            </a:extLst>
          </a:blip>
          <a:srcRect l="38204" t="18988" r="28811" b="20144"/>
          <a:stretch/>
        </p:blipFill>
        <p:spPr>
          <a:xfrm rot="5400000">
            <a:off x="6938596" y="2806260"/>
            <a:ext cx="1387315" cy="1440000"/>
          </a:xfrm>
          <a:prstGeom prst="rect">
            <a:avLst/>
          </a:prstGeom>
        </p:spPr>
      </p:pic>
      <p:pic>
        <p:nvPicPr>
          <p:cNvPr id="15" name="図 14" descr="回路, テーブル が含まれている画像&#10;&#10;自動的に生成された説明">
            <a:extLst>
              <a:ext uri="{FF2B5EF4-FFF2-40B4-BE49-F238E27FC236}">
                <a16:creationId xmlns:a16="http://schemas.microsoft.com/office/drawing/2014/main" id="{57CE8EBD-90CE-41C6-8AB3-37EDC07F2451}"/>
              </a:ext>
            </a:extLst>
          </p:cNvPr>
          <p:cNvPicPr>
            <a:picLocks noChangeAspect="1"/>
          </p:cNvPicPr>
          <p:nvPr/>
        </p:nvPicPr>
        <p:blipFill rotWithShape="1">
          <a:blip r:embed="rId6">
            <a:extLst>
              <a:ext uri="{28A0092B-C50C-407E-A947-70E740481C1C}">
                <a14:useLocalDpi xmlns:a14="http://schemas.microsoft.com/office/drawing/2010/main" val="0"/>
              </a:ext>
            </a:extLst>
          </a:blip>
          <a:srcRect l="37996" t="15277" r="28810" b="23277"/>
          <a:stretch/>
        </p:blipFill>
        <p:spPr>
          <a:xfrm rot="5400000">
            <a:off x="6940774" y="4829982"/>
            <a:ext cx="1382959" cy="1440000"/>
          </a:xfrm>
          <a:prstGeom prst="rect">
            <a:avLst/>
          </a:prstGeom>
        </p:spPr>
      </p:pic>
      <p:pic>
        <p:nvPicPr>
          <p:cNvPr id="17" name="図 16" descr="回路 が含まれている画像&#10;&#10;自動的に生成された説明">
            <a:extLst>
              <a:ext uri="{FF2B5EF4-FFF2-40B4-BE49-F238E27FC236}">
                <a16:creationId xmlns:a16="http://schemas.microsoft.com/office/drawing/2014/main" id="{BBCAB163-01F1-4910-A747-056D28233442}"/>
              </a:ext>
            </a:extLst>
          </p:cNvPr>
          <p:cNvPicPr>
            <a:picLocks noChangeAspect="1"/>
          </p:cNvPicPr>
          <p:nvPr/>
        </p:nvPicPr>
        <p:blipFill rotWithShape="1">
          <a:blip r:embed="rId7">
            <a:extLst>
              <a:ext uri="{28A0092B-C50C-407E-A947-70E740481C1C}">
                <a14:useLocalDpi xmlns:a14="http://schemas.microsoft.com/office/drawing/2010/main" val="0"/>
              </a:ext>
            </a:extLst>
          </a:blip>
          <a:srcRect l="36326" t="19359" r="26930" b="17918"/>
          <a:stretch/>
        </p:blipFill>
        <p:spPr>
          <a:xfrm rot="5400000">
            <a:off x="9267195" y="4888326"/>
            <a:ext cx="1499648" cy="1440000"/>
          </a:xfrm>
          <a:prstGeom prst="rect">
            <a:avLst/>
          </a:prstGeom>
        </p:spPr>
      </p:pic>
      <p:pic>
        <p:nvPicPr>
          <p:cNvPr id="19" name="図 18" descr="回路, テーブル が含まれている画像&#10;&#10;自動的に生成された説明">
            <a:extLst>
              <a:ext uri="{FF2B5EF4-FFF2-40B4-BE49-F238E27FC236}">
                <a16:creationId xmlns:a16="http://schemas.microsoft.com/office/drawing/2014/main" id="{59B49759-5123-4348-AEF6-B463E31C74C6}"/>
              </a:ext>
            </a:extLst>
          </p:cNvPr>
          <p:cNvPicPr>
            <a:picLocks noChangeAspect="1"/>
          </p:cNvPicPr>
          <p:nvPr/>
        </p:nvPicPr>
        <p:blipFill rotWithShape="1">
          <a:blip r:embed="rId8">
            <a:extLst>
              <a:ext uri="{28A0092B-C50C-407E-A947-70E740481C1C}">
                <a14:useLocalDpi xmlns:a14="http://schemas.microsoft.com/office/drawing/2010/main" val="0"/>
              </a:ext>
            </a:extLst>
          </a:blip>
          <a:srcRect l="36117" t="15277" r="29019" b="23278"/>
          <a:stretch/>
        </p:blipFill>
        <p:spPr>
          <a:xfrm rot="5400000">
            <a:off x="3909157" y="4908589"/>
            <a:ext cx="1452547" cy="1440000"/>
          </a:xfrm>
          <a:prstGeom prst="rect">
            <a:avLst/>
          </a:prstGeom>
        </p:spPr>
      </p:pic>
      <p:sp>
        <p:nvSpPr>
          <p:cNvPr id="20" name="正方形/長方形 19">
            <a:extLst>
              <a:ext uri="{FF2B5EF4-FFF2-40B4-BE49-F238E27FC236}">
                <a16:creationId xmlns:a16="http://schemas.microsoft.com/office/drawing/2014/main" id="{C436797C-7BBC-4095-B553-706A6C262CEA}"/>
              </a:ext>
            </a:extLst>
          </p:cNvPr>
          <p:cNvSpPr/>
          <p:nvPr/>
        </p:nvSpPr>
        <p:spPr>
          <a:xfrm>
            <a:off x="1511559" y="2230016"/>
            <a:ext cx="4114800" cy="177822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A1F927A-F0BD-4A81-9D8B-CF315A428741}"/>
              </a:ext>
            </a:extLst>
          </p:cNvPr>
          <p:cNvSpPr txBox="1"/>
          <p:nvPr/>
        </p:nvSpPr>
        <p:spPr>
          <a:xfrm>
            <a:off x="3306487" y="2635203"/>
            <a:ext cx="2090096" cy="923330"/>
          </a:xfrm>
          <a:prstGeom prst="rect">
            <a:avLst/>
          </a:prstGeom>
          <a:noFill/>
        </p:spPr>
        <p:txBody>
          <a:bodyPr wrap="square" rtlCol="0">
            <a:spAutoFit/>
          </a:bodyPr>
          <a:lstStyle/>
          <a:p>
            <a:r>
              <a:rPr lang="ja-JP" altLang="en-US" b="1" dirty="0"/>
              <a:t>スタート画面</a:t>
            </a:r>
            <a:endParaRPr lang="en-US" altLang="ja-JP" b="1" dirty="0"/>
          </a:p>
          <a:p>
            <a:r>
              <a:rPr kumimoji="1" lang="ja-JP" altLang="en-US" dirty="0"/>
              <a:t>スタートしたら表示されなくなる</a:t>
            </a:r>
          </a:p>
        </p:txBody>
      </p:sp>
      <p:sp>
        <p:nvSpPr>
          <p:cNvPr id="22" name="正方形/長方形 21">
            <a:extLst>
              <a:ext uri="{FF2B5EF4-FFF2-40B4-BE49-F238E27FC236}">
                <a16:creationId xmlns:a16="http://schemas.microsoft.com/office/drawing/2014/main" id="{3EDAB391-BE77-4165-9B57-CF8442A1DBF5}"/>
              </a:ext>
            </a:extLst>
          </p:cNvPr>
          <p:cNvSpPr/>
          <p:nvPr/>
        </p:nvSpPr>
        <p:spPr>
          <a:xfrm>
            <a:off x="6734789" y="2235135"/>
            <a:ext cx="4114800" cy="41862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0780DE0-C5FC-49CF-9D2D-5D71DAA66917}"/>
              </a:ext>
            </a:extLst>
          </p:cNvPr>
          <p:cNvSpPr txBox="1"/>
          <p:nvPr/>
        </p:nvSpPr>
        <p:spPr>
          <a:xfrm>
            <a:off x="7918233" y="2395112"/>
            <a:ext cx="2090096" cy="369332"/>
          </a:xfrm>
          <a:prstGeom prst="rect">
            <a:avLst/>
          </a:prstGeom>
          <a:noFill/>
        </p:spPr>
        <p:txBody>
          <a:bodyPr wrap="square" rtlCol="0">
            <a:spAutoFit/>
          </a:bodyPr>
          <a:lstStyle/>
          <a:p>
            <a:r>
              <a:rPr lang="ja-JP" altLang="en-US" b="1" dirty="0"/>
              <a:t>各種操作説明</a:t>
            </a:r>
            <a:endParaRPr lang="en-US" altLang="ja-JP" b="1" dirty="0"/>
          </a:p>
        </p:txBody>
      </p:sp>
      <p:sp>
        <p:nvSpPr>
          <p:cNvPr id="24" name="正方形/長方形 23">
            <a:extLst>
              <a:ext uri="{FF2B5EF4-FFF2-40B4-BE49-F238E27FC236}">
                <a16:creationId xmlns:a16="http://schemas.microsoft.com/office/drawing/2014/main" id="{36EDED15-C019-49BA-BC28-6F850C190205}"/>
              </a:ext>
            </a:extLst>
          </p:cNvPr>
          <p:cNvSpPr/>
          <p:nvPr/>
        </p:nvSpPr>
        <p:spPr>
          <a:xfrm>
            <a:off x="1495112" y="4240155"/>
            <a:ext cx="4114800" cy="21389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66BBC4E1-4A9A-41A8-B794-3CDA411CCBB5}"/>
              </a:ext>
            </a:extLst>
          </p:cNvPr>
          <p:cNvCxnSpPr/>
          <p:nvPr/>
        </p:nvCxnSpPr>
        <p:spPr>
          <a:xfrm>
            <a:off x="8496750" y="5557890"/>
            <a:ext cx="6935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A290AA19-5699-4495-A29E-082AC7C73D4E}"/>
              </a:ext>
            </a:extLst>
          </p:cNvPr>
          <p:cNvSpPr txBox="1"/>
          <p:nvPr/>
        </p:nvSpPr>
        <p:spPr>
          <a:xfrm>
            <a:off x="7286007" y="4589009"/>
            <a:ext cx="3012363" cy="253916"/>
          </a:xfrm>
          <a:prstGeom prst="rect">
            <a:avLst/>
          </a:prstGeom>
          <a:noFill/>
        </p:spPr>
        <p:txBody>
          <a:bodyPr wrap="none" rtlCol="0">
            <a:spAutoFit/>
          </a:bodyPr>
          <a:lstStyle/>
          <a:p>
            <a:r>
              <a:rPr lang="en-US" altLang="ja-JP" sz="1050" dirty="0"/>
              <a:t>※</a:t>
            </a:r>
            <a:r>
              <a:rPr lang="ja-JP" altLang="en-US" sz="1050" dirty="0"/>
              <a:t>スコープの操作外面は残り回数が表示される</a:t>
            </a:r>
            <a:endParaRPr kumimoji="1" lang="ja-JP" altLang="en-US" sz="1050" dirty="0"/>
          </a:p>
        </p:txBody>
      </p:sp>
      <p:sp>
        <p:nvSpPr>
          <p:cNvPr id="28" name="テキスト ボックス 27">
            <a:extLst>
              <a:ext uri="{FF2B5EF4-FFF2-40B4-BE49-F238E27FC236}">
                <a16:creationId xmlns:a16="http://schemas.microsoft.com/office/drawing/2014/main" id="{3DCC6997-A02E-4301-8517-566128DD2730}"/>
              </a:ext>
            </a:extLst>
          </p:cNvPr>
          <p:cNvSpPr txBox="1"/>
          <p:nvPr/>
        </p:nvSpPr>
        <p:spPr>
          <a:xfrm>
            <a:off x="1724430" y="4256368"/>
            <a:ext cx="3689058" cy="646331"/>
          </a:xfrm>
          <a:prstGeom prst="rect">
            <a:avLst/>
          </a:prstGeom>
          <a:noFill/>
        </p:spPr>
        <p:txBody>
          <a:bodyPr wrap="square" rtlCol="0">
            <a:spAutoFit/>
          </a:bodyPr>
          <a:lstStyle/>
          <a:p>
            <a:r>
              <a:rPr lang="ja-JP" altLang="en-US" b="1" dirty="0"/>
              <a:t>スコープ画面</a:t>
            </a:r>
            <a:endParaRPr lang="en-US" altLang="ja-JP" b="1" dirty="0"/>
          </a:p>
          <a:p>
            <a:r>
              <a:rPr lang="ja-JP" altLang="en-US" dirty="0"/>
              <a:t>スコープの使用状況を表示</a:t>
            </a:r>
          </a:p>
        </p:txBody>
      </p:sp>
    </p:spTree>
    <p:extLst>
      <p:ext uri="{BB962C8B-B14F-4D97-AF65-F5344CB8AC3E}">
        <p14:creationId xmlns:p14="http://schemas.microsoft.com/office/powerpoint/2010/main" val="53432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84480A-90DB-460B-91D9-A9C8DE963A8C}"/>
              </a:ext>
            </a:extLst>
          </p:cNvPr>
          <p:cNvSpPr>
            <a:spLocks noGrp="1"/>
          </p:cNvSpPr>
          <p:nvPr>
            <p:ph type="title"/>
          </p:nvPr>
        </p:nvSpPr>
        <p:spPr/>
        <p:txBody>
          <a:bodyPr/>
          <a:lstStyle/>
          <a:p>
            <a:r>
              <a:rPr lang="ja-JP" altLang="en-US" dirty="0"/>
              <a:t>工夫した点，苦労した点</a:t>
            </a:r>
          </a:p>
        </p:txBody>
      </p:sp>
      <p:sp>
        <p:nvSpPr>
          <p:cNvPr id="6" name="テキスト プレースホルダー 5">
            <a:extLst>
              <a:ext uri="{FF2B5EF4-FFF2-40B4-BE49-F238E27FC236}">
                <a16:creationId xmlns:a16="http://schemas.microsoft.com/office/drawing/2014/main" id="{116A2E82-84DB-4C52-9D3F-082F633D9DC4}"/>
              </a:ext>
            </a:extLst>
          </p:cNvPr>
          <p:cNvSpPr>
            <a:spLocks noGrp="1"/>
          </p:cNvSpPr>
          <p:nvPr>
            <p:ph type="body" idx="1"/>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229EB225-9BF4-4DC2-AA2E-21F7E304E704}"/>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58056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464EB-6412-4018-9439-DB2E5FCAD2D2}"/>
              </a:ext>
            </a:extLst>
          </p:cNvPr>
          <p:cNvSpPr>
            <a:spLocks noGrp="1"/>
          </p:cNvSpPr>
          <p:nvPr>
            <p:ph type="title"/>
          </p:nvPr>
        </p:nvSpPr>
        <p:spPr/>
        <p:txBody>
          <a:bodyPr/>
          <a:lstStyle/>
          <a:p>
            <a:r>
              <a:rPr kumimoji="1" lang="ja-JP" altLang="en-US" dirty="0"/>
              <a:t>工夫した点</a:t>
            </a:r>
          </a:p>
        </p:txBody>
      </p:sp>
      <p:sp>
        <p:nvSpPr>
          <p:cNvPr id="3" name="コンテンツ プレースホルダー 2">
            <a:extLst>
              <a:ext uri="{FF2B5EF4-FFF2-40B4-BE49-F238E27FC236}">
                <a16:creationId xmlns:a16="http://schemas.microsoft.com/office/drawing/2014/main" id="{CCEFDCB7-FC6F-4B9C-8E25-33F723A0C962}"/>
              </a:ext>
            </a:extLst>
          </p:cNvPr>
          <p:cNvSpPr>
            <a:spLocks noGrp="1"/>
          </p:cNvSpPr>
          <p:nvPr>
            <p:ph idx="1"/>
          </p:nvPr>
        </p:nvSpPr>
        <p:spPr/>
        <p:txBody>
          <a:bodyPr/>
          <a:lstStyle/>
          <a:p>
            <a:r>
              <a:rPr kumimoji="1" lang="ja-JP" altLang="en-US" dirty="0"/>
              <a:t>マップを</a:t>
            </a:r>
            <a:r>
              <a:rPr kumimoji="1" lang="en-US" altLang="ja-JP" dirty="0"/>
              <a:t>Excel</a:t>
            </a:r>
            <a:r>
              <a:rPr kumimoji="1" lang="ja-JP" altLang="en-US" dirty="0"/>
              <a:t>で簡単に作れるようにしたことでゲームに拡張性を持たせた</a:t>
            </a:r>
            <a:endParaRPr kumimoji="1" lang="en-US" altLang="ja-JP" dirty="0"/>
          </a:p>
          <a:p>
            <a:endParaRPr kumimoji="1" lang="en-US" altLang="ja-JP" dirty="0"/>
          </a:p>
          <a:p>
            <a:r>
              <a:rPr lang="ja-JP" altLang="en-US" dirty="0"/>
              <a:t>ディスプレイにスコープの使用状況を数字だけの表示ではなく，記号を使って見やすく表示した</a:t>
            </a:r>
            <a:endParaRPr lang="en-US" altLang="ja-JP" dirty="0"/>
          </a:p>
          <a:p>
            <a:endParaRPr lang="en-US" altLang="ja-JP" dirty="0"/>
          </a:p>
          <a:p>
            <a:r>
              <a:rPr kumimoji="1" lang="ja-JP" altLang="en-US" dirty="0"/>
              <a:t>スコープの演出にはこだわった</a:t>
            </a:r>
          </a:p>
        </p:txBody>
      </p:sp>
      <p:sp>
        <p:nvSpPr>
          <p:cNvPr id="4" name="フッター プレースホルダー 3">
            <a:extLst>
              <a:ext uri="{FF2B5EF4-FFF2-40B4-BE49-F238E27FC236}">
                <a16:creationId xmlns:a16="http://schemas.microsoft.com/office/drawing/2014/main" id="{409DAEC0-E9E3-4256-ADB6-FDCF30E83431}"/>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528371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F96AE-0C8B-4E33-82D3-FEFB2B633EB0}"/>
              </a:ext>
            </a:extLst>
          </p:cNvPr>
          <p:cNvSpPr>
            <a:spLocks noGrp="1"/>
          </p:cNvSpPr>
          <p:nvPr>
            <p:ph type="title"/>
          </p:nvPr>
        </p:nvSpPr>
        <p:spPr/>
        <p:txBody>
          <a:bodyPr/>
          <a:lstStyle/>
          <a:p>
            <a:r>
              <a:rPr kumimoji="1" lang="ja-JP" altLang="en-US" dirty="0"/>
              <a:t>苦労した点</a:t>
            </a:r>
          </a:p>
        </p:txBody>
      </p:sp>
      <p:sp>
        <p:nvSpPr>
          <p:cNvPr id="3" name="コンテンツ プレースホルダー 2">
            <a:extLst>
              <a:ext uri="{FF2B5EF4-FFF2-40B4-BE49-F238E27FC236}">
                <a16:creationId xmlns:a16="http://schemas.microsoft.com/office/drawing/2014/main" id="{7F1AB402-CD64-4C95-999D-C6292DF4C2F5}"/>
              </a:ext>
            </a:extLst>
          </p:cNvPr>
          <p:cNvSpPr>
            <a:spLocks noGrp="1"/>
          </p:cNvSpPr>
          <p:nvPr>
            <p:ph idx="1"/>
          </p:nvPr>
        </p:nvSpPr>
        <p:spPr/>
        <p:txBody>
          <a:bodyPr/>
          <a:lstStyle/>
          <a:p>
            <a:r>
              <a:rPr kumimoji="1" lang="en-US" altLang="ja-JP" dirty="0"/>
              <a:t>600</a:t>
            </a:r>
            <a:r>
              <a:rPr kumimoji="1" lang="ja-JP" altLang="en-US" dirty="0"/>
              <a:t>行近いプログラムを管理するのが大変だった</a:t>
            </a:r>
            <a:endParaRPr kumimoji="1" lang="en-US" altLang="ja-JP" dirty="0"/>
          </a:p>
          <a:p>
            <a:endParaRPr kumimoji="1" lang="en-US" altLang="ja-JP" dirty="0"/>
          </a:p>
          <a:p>
            <a:r>
              <a:rPr kumimoji="1" lang="ja-JP" altLang="en-US" dirty="0"/>
              <a:t>スコープの演出を実現させるためのアルゴリズムを考えるのが難しかった</a:t>
            </a:r>
            <a:endParaRPr kumimoji="1" lang="en-US" altLang="ja-JP" dirty="0"/>
          </a:p>
          <a:p>
            <a:endParaRPr kumimoji="1" lang="en-US" altLang="ja-JP" dirty="0"/>
          </a:p>
          <a:p>
            <a:r>
              <a:rPr lang="ja-JP" altLang="en-US" dirty="0"/>
              <a:t>プログラム内に三角関数や傾きの計算が出てくるのだが，それらが無限大に飛んでしまうときの場合分けが大変だった</a:t>
            </a:r>
            <a:endParaRPr kumimoji="1" lang="ja-JP" altLang="en-US" dirty="0"/>
          </a:p>
        </p:txBody>
      </p:sp>
      <p:sp>
        <p:nvSpPr>
          <p:cNvPr id="4" name="フッター プレースホルダー 3">
            <a:extLst>
              <a:ext uri="{FF2B5EF4-FFF2-40B4-BE49-F238E27FC236}">
                <a16:creationId xmlns:a16="http://schemas.microsoft.com/office/drawing/2014/main" id="{EE6681B4-510C-4D30-9C7E-6F465B8A2164}"/>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85207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6DB6E0-7458-4F46-BD5A-C06C0AA53E91}"/>
              </a:ext>
            </a:extLst>
          </p:cNvPr>
          <p:cNvSpPr>
            <a:spLocks noGrp="1"/>
          </p:cNvSpPr>
          <p:nvPr>
            <p:ph type="title"/>
          </p:nvPr>
        </p:nvSpPr>
        <p:spPr/>
        <p:txBody>
          <a:bodyPr/>
          <a:lstStyle/>
          <a:p>
            <a:r>
              <a:rPr kumimoji="1" lang="ja-JP" altLang="en-US" dirty="0"/>
              <a:t>良かった点，要改善点</a:t>
            </a:r>
          </a:p>
        </p:txBody>
      </p:sp>
      <p:sp>
        <p:nvSpPr>
          <p:cNvPr id="3" name="テキスト プレースホルダー 2">
            <a:extLst>
              <a:ext uri="{FF2B5EF4-FFF2-40B4-BE49-F238E27FC236}">
                <a16:creationId xmlns:a16="http://schemas.microsoft.com/office/drawing/2014/main" id="{0218CE33-28A4-4359-942E-A86F0CFC3268}"/>
              </a:ext>
            </a:extLst>
          </p:cNvPr>
          <p:cNvSpPr>
            <a:spLocks noGrp="1"/>
          </p:cNvSpPr>
          <p:nvPr>
            <p:ph type="body" idx="1"/>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142ED1DE-9868-490E-B7BA-F045F9302378}"/>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31241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6D8002-803B-40CD-B3CC-42A90DDECC50}"/>
              </a:ext>
            </a:extLst>
          </p:cNvPr>
          <p:cNvSpPr>
            <a:spLocks noGrp="1"/>
          </p:cNvSpPr>
          <p:nvPr>
            <p:ph type="title"/>
          </p:nvPr>
        </p:nvSpPr>
        <p:spPr/>
        <p:txBody>
          <a:bodyPr/>
          <a:lstStyle/>
          <a:p>
            <a:r>
              <a:rPr lang="ja-JP" altLang="en-US" dirty="0"/>
              <a:t>良かった点</a:t>
            </a:r>
          </a:p>
        </p:txBody>
      </p:sp>
      <p:sp>
        <p:nvSpPr>
          <p:cNvPr id="6" name="コンテンツ プレースホルダー 5">
            <a:extLst>
              <a:ext uri="{FF2B5EF4-FFF2-40B4-BE49-F238E27FC236}">
                <a16:creationId xmlns:a16="http://schemas.microsoft.com/office/drawing/2014/main" id="{CFEA4957-1386-41AC-91B4-202CBFE8310C}"/>
              </a:ext>
            </a:extLst>
          </p:cNvPr>
          <p:cNvSpPr>
            <a:spLocks noGrp="1"/>
          </p:cNvSpPr>
          <p:nvPr>
            <p:ph idx="1"/>
          </p:nvPr>
        </p:nvSpPr>
        <p:spPr/>
        <p:txBody>
          <a:bodyPr/>
          <a:lstStyle/>
          <a:p>
            <a:r>
              <a:rPr lang="ja-JP" altLang="en-US" dirty="0"/>
              <a:t>コンパスを表示することでちょうどよい難易度になった．なかったらクリアするのが難しかったと思う</a:t>
            </a:r>
            <a:endParaRPr lang="en-US" altLang="ja-JP" dirty="0"/>
          </a:p>
          <a:p>
            <a:endParaRPr lang="en-US" altLang="ja-JP" dirty="0"/>
          </a:p>
          <a:p>
            <a:r>
              <a:rPr lang="ja-JP" altLang="en-US" dirty="0"/>
              <a:t>壁に間隔をあけて色を付けることで壁に平衡に進行しているときに進行していることが分かってよいと感じた</a:t>
            </a:r>
            <a:endParaRPr lang="en-US" altLang="ja-JP" dirty="0"/>
          </a:p>
          <a:p>
            <a:endParaRPr lang="en-US" altLang="ja-JP" dirty="0"/>
          </a:p>
          <a:p>
            <a:r>
              <a:rPr lang="en-US" altLang="ja-JP" dirty="0"/>
              <a:t>Arduino</a:t>
            </a:r>
            <a:r>
              <a:rPr lang="ja-JP" altLang="en-US" dirty="0"/>
              <a:t>からの入力装置をリモコンにしたことで入力する機器がひとつで完結しているのがよいと思った</a:t>
            </a:r>
          </a:p>
        </p:txBody>
      </p:sp>
      <p:sp>
        <p:nvSpPr>
          <p:cNvPr id="4" name="フッター プレースホルダー 3">
            <a:extLst>
              <a:ext uri="{FF2B5EF4-FFF2-40B4-BE49-F238E27FC236}">
                <a16:creationId xmlns:a16="http://schemas.microsoft.com/office/drawing/2014/main" id="{E699C4C1-6D9A-4C2A-84F0-9C83EA926FE2}"/>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791417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D4758E-7AD9-419B-8CAC-5E6176BDE27F}"/>
              </a:ext>
            </a:extLst>
          </p:cNvPr>
          <p:cNvSpPr>
            <a:spLocks noGrp="1"/>
          </p:cNvSpPr>
          <p:nvPr>
            <p:ph type="title"/>
          </p:nvPr>
        </p:nvSpPr>
        <p:spPr/>
        <p:txBody>
          <a:bodyPr/>
          <a:lstStyle/>
          <a:p>
            <a:r>
              <a:rPr kumimoji="1" lang="ja-JP" altLang="en-US" dirty="0"/>
              <a:t>要改善点</a:t>
            </a:r>
          </a:p>
        </p:txBody>
      </p:sp>
      <p:sp>
        <p:nvSpPr>
          <p:cNvPr id="3" name="コンテンツ プレースホルダー 2">
            <a:extLst>
              <a:ext uri="{FF2B5EF4-FFF2-40B4-BE49-F238E27FC236}">
                <a16:creationId xmlns:a16="http://schemas.microsoft.com/office/drawing/2014/main" id="{6B297789-CA3F-45A5-A29E-091EDB7C5239}"/>
              </a:ext>
            </a:extLst>
          </p:cNvPr>
          <p:cNvSpPr>
            <a:spLocks noGrp="1"/>
          </p:cNvSpPr>
          <p:nvPr>
            <p:ph idx="1"/>
          </p:nvPr>
        </p:nvSpPr>
        <p:spPr/>
        <p:txBody>
          <a:bodyPr/>
          <a:lstStyle/>
          <a:p>
            <a:r>
              <a:rPr kumimoji="1" lang="ja-JP" altLang="en-US" dirty="0"/>
              <a:t>壁にプレイヤーが当たって進めないときにどこの壁にあっているか分からないのでうまく入力できていないのか，壁にあたって進行できないのかが分からない</a:t>
            </a:r>
            <a:endParaRPr kumimoji="1" lang="en-US" altLang="ja-JP" dirty="0"/>
          </a:p>
          <a:p>
            <a:r>
              <a:rPr lang="ja-JP" altLang="en-US" dirty="0"/>
              <a:t>プログラム内の小数点以下の丸め込みのせいか，</a:t>
            </a:r>
            <a:r>
              <a:rPr lang="en-US" altLang="ja-JP" dirty="0"/>
              <a:t>1</a:t>
            </a:r>
            <a:r>
              <a:rPr lang="ja-JP" altLang="en-US" dirty="0"/>
              <a:t>人称視点の壁が少しゆがむ</a:t>
            </a:r>
            <a:endParaRPr kumimoji="1" lang="en-US" altLang="ja-JP" dirty="0"/>
          </a:p>
          <a:p>
            <a:r>
              <a:rPr lang="ja-JP" altLang="en-US" dirty="0"/>
              <a:t>スコープの回数を選択できたり，一部</a:t>
            </a:r>
            <a:r>
              <a:rPr lang="en-US" altLang="ja-JP" dirty="0"/>
              <a:t>2D</a:t>
            </a:r>
            <a:r>
              <a:rPr lang="ja-JP" altLang="en-US" dirty="0"/>
              <a:t>マップが見えたりと難易度を選択できるといいと感じた</a:t>
            </a:r>
            <a:endParaRPr lang="en-US" altLang="ja-JP" dirty="0"/>
          </a:p>
          <a:p>
            <a:r>
              <a:rPr kumimoji="1" lang="ja-JP" altLang="en-US" dirty="0"/>
              <a:t>足跡を</a:t>
            </a:r>
            <a:r>
              <a:rPr kumimoji="1" lang="en-US" altLang="ja-JP" dirty="0"/>
              <a:t>2D</a:t>
            </a:r>
            <a:r>
              <a:rPr kumimoji="1" lang="ja-JP" altLang="en-US" dirty="0"/>
              <a:t>マップに記録しておいてゴールしたら表示する，といった感じで</a:t>
            </a:r>
            <a:r>
              <a:rPr kumimoji="1" lang="en-US" altLang="ja-JP" dirty="0"/>
              <a:t>2D</a:t>
            </a:r>
            <a:r>
              <a:rPr kumimoji="1" lang="ja-JP" altLang="en-US" dirty="0"/>
              <a:t>マップをもう少し活用できたらよいと感じた</a:t>
            </a:r>
          </a:p>
        </p:txBody>
      </p:sp>
      <p:sp>
        <p:nvSpPr>
          <p:cNvPr id="4" name="フッター プレースホルダー 3">
            <a:extLst>
              <a:ext uri="{FF2B5EF4-FFF2-40B4-BE49-F238E27FC236}">
                <a16:creationId xmlns:a16="http://schemas.microsoft.com/office/drawing/2014/main" id="{DDCECB6C-4BD8-4045-85CB-E3FECBFB0E00}"/>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16796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FE0F3-467D-4D09-AB30-3011CB6CCB15}"/>
              </a:ext>
            </a:extLst>
          </p:cNvPr>
          <p:cNvSpPr>
            <a:spLocks noGrp="1"/>
          </p:cNvSpPr>
          <p:nvPr>
            <p:ph type="title"/>
          </p:nvPr>
        </p:nvSpPr>
        <p:spPr/>
        <p:txBody>
          <a:bodyPr/>
          <a:lstStyle/>
          <a:p>
            <a:r>
              <a:rPr kumimoji="1" lang="ja-JP" altLang="en-US" dirty="0"/>
              <a:t>参考にしたサイト</a:t>
            </a:r>
          </a:p>
        </p:txBody>
      </p:sp>
      <p:sp>
        <p:nvSpPr>
          <p:cNvPr id="3" name="テキスト プレースホルダー 2">
            <a:extLst>
              <a:ext uri="{FF2B5EF4-FFF2-40B4-BE49-F238E27FC236}">
                <a16:creationId xmlns:a16="http://schemas.microsoft.com/office/drawing/2014/main" id="{FD632FFE-5114-42D4-A58B-78889C677536}"/>
              </a:ext>
            </a:extLst>
          </p:cNvPr>
          <p:cNvSpPr>
            <a:spLocks noGrp="1"/>
          </p:cNvSpPr>
          <p:nvPr>
            <p:ph type="body" idx="1"/>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4CC25BB3-65A5-4871-A25A-6C749C88CE53}"/>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3526745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4A1F4-65E3-4D32-9D7C-969CC8161E61}"/>
              </a:ext>
            </a:extLst>
          </p:cNvPr>
          <p:cNvSpPr>
            <a:spLocks noGrp="1"/>
          </p:cNvSpPr>
          <p:nvPr>
            <p:ph type="title"/>
          </p:nvPr>
        </p:nvSpPr>
        <p:spPr/>
        <p:txBody>
          <a:bodyPr/>
          <a:lstStyle/>
          <a:p>
            <a:r>
              <a:rPr kumimoji="1" lang="ja-JP" altLang="en-US" dirty="0"/>
              <a:t>システムの名称，機能説明</a:t>
            </a:r>
          </a:p>
        </p:txBody>
      </p:sp>
      <p:sp>
        <p:nvSpPr>
          <p:cNvPr id="3" name="テキスト プレースホルダー 2">
            <a:extLst>
              <a:ext uri="{FF2B5EF4-FFF2-40B4-BE49-F238E27FC236}">
                <a16:creationId xmlns:a16="http://schemas.microsoft.com/office/drawing/2014/main" id="{CCB43AD7-6C0B-4264-8D51-552DD61DEDA2}"/>
              </a:ext>
            </a:extLst>
          </p:cNvPr>
          <p:cNvSpPr>
            <a:spLocks noGrp="1"/>
          </p:cNvSpPr>
          <p:nvPr>
            <p:ph type="body" idx="1"/>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D014771D-DE36-4F00-8DD6-5002E7FC4B8C}"/>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81821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CC6FA98-DEFB-48BB-B845-48BDEC21CB93}"/>
              </a:ext>
            </a:extLst>
          </p:cNvPr>
          <p:cNvSpPr>
            <a:spLocks noGrp="1"/>
          </p:cNvSpPr>
          <p:nvPr>
            <p:ph type="title"/>
          </p:nvPr>
        </p:nvSpPr>
        <p:spPr/>
        <p:txBody>
          <a:bodyPr/>
          <a:lstStyle/>
          <a:p>
            <a:r>
              <a:rPr lang="ja-JP" altLang="en-US" dirty="0"/>
              <a:t>参考にしたサイト</a:t>
            </a:r>
          </a:p>
        </p:txBody>
      </p:sp>
      <p:sp>
        <p:nvSpPr>
          <p:cNvPr id="6" name="コンテンツ プレースホルダー 5">
            <a:extLst>
              <a:ext uri="{FF2B5EF4-FFF2-40B4-BE49-F238E27FC236}">
                <a16:creationId xmlns:a16="http://schemas.microsoft.com/office/drawing/2014/main" id="{812D3D1A-3AA8-468F-8231-54943D0A76DD}"/>
              </a:ext>
            </a:extLst>
          </p:cNvPr>
          <p:cNvSpPr>
            <a:spLocks noGrp="1"/>
          </p:cNvSpPr>
          <p:nvPr>
            <p:ph idx="1"/>
          </p:nvPr>
        </p:nvSpPr>
        <p:spPr/>
        <p:txBody>
          <a:bodyPr/>
          <a:lstStyle/>
          <a:p>
            <a:r>
              <a:rPr lang="ja-JP" altLang="en-US" dirty="0"/>
              <a:t>アルゴリズムを考える際に参考にした動画</a:t>
            </a:r>
            <a:br>
              <a:rPr lang="en-US" altLang="ja-JP" dirty="0"/>
            </a:br>
            <a:r>
              <a:rPr lang="en-US" altLang="ja-JP" dirty="0">
                <a:hlinkClick r:id="rId2"/>
              </a:rPr>
              <a:t>https://www.youtube.com/watch?v=Mtf4rz9UEQo&amp;t=927s</a:t>
            </a:r>
            <a:br>
              <a:rPr lang="en-US" altLang="ja-JP" dirty="0"/>
            </a:br>
            <a:r>
              <a:rPr lang="en-US" altLang="ja-JP" dirty="0">
                <a:hlinkClick r:id="rId3"/>
              </a:rPr>
              <a:t>https://www.youtube.com/watch?v=aj1oBvY_LWw&amp;t=201s</a:t>
            </a:r>
            <a:br>
              <a:rPr lang="en-US" altLang="ja-JP" dirty="0"/>
            </a:br>
            <a:r>
              <a:rPr lang="en-US" altLang="ja-JP" dirty="0">
                <a:hlinkClick r:id="rId4"/>
              </a:rPr>
              <a:t>https://www.youtube.com/watch?v=E8Qekxjq5Yg</a:t>
            </a:r>
            <a:endParaRPr lang="en-US" altLang="ja-JP" dirty="0"/>
          </a:p>
          <a:p>
            <a:endParaRPr lang="en-US" altLang="ja-JP" dirty="0"/>
          </a:p>
          <a:p>
            <a:r>
              <a:rPr lang="en-US" altLang="ja-JP" dirty="0"/>
              <a:t>Processing</a:t>
            </a:r>
            <a:r>
              <a:rPr lang="ja-JP" altLang="en-US" dirty="0"/>
              <a:t>の書き方</a:t>
            </a:r>
            <a:br>
              <a:rPr lang="en-US" altLang="ja-JP" dirty="0"/>
            </a:br>
            <a:r>
              <a:rPr lang="en-US" altLang="ja-JP" dirty="0">
                <a:hlinkClick r:id="rId5"/>
              </a:rPr>
              <a:t>http://www.musashinodenpa.com/p5/</a:t>
            </a:r>
            <a:br>
              <a:rPr lang="en-US" altLang="ja-JP" dirty="0">
                <a:hlinkClick r:id="rId5"/>
              </a:rPr>
            </a:br>
            <a:r>
              <a:rPr lang="en-US" altLang="ja-JP" dirty="0">
                <a:hlinkClick r:id="rId5"/>
              </a:rPr>
              <a:t>https://www.d-improvement.jp/learning/processing/</a:t>
            </a:r>
            <a:br>
              <a:rPr lang="en-US" altLang="ja-JP" dirty="0">
                <a:hlinkClick r:id="rId5"/>
              </a:rPr>
            </a:br>
            <a:r>
              <a:rPr lang="en-US" altLang="ja-JP" dirty="0">
                <a:hlinkClick r:id="rId6"/>
              </a:rPr>
              <a:t>http://piyopiyocs.blog115.fc2.com/blog-entry-1121.html</a:t>
            </a:r>
            <a:br>
              <a:rPr lang="en-US" altLang="ja-JP" dirty="0"/>
            </a:br>
            <a:endParaRPr lang="en-US" altLang="ja-JP" dirty="0"/>
          </a:p>
        </p:txBody>
      </p:sp>
      <p:sp>
        <p:nvSpPr>
          <p:cNvPr id="4" name="フッター プレースホルダー 3">
            <a:extLst>
              <a:ext uri="{FF2B5EF4-FFF2-40B4-BE49-F238E27FC236}">
                <a16:creationId xmlns:a16="http://schemas.microsoft.com/office/drawing/2014/main" id="{82AF1099-56A9-457E-8F75-472183FBA371}"/>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280634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45D9962-8130-4948-8B2A-C8D3917B2C7B}"/>
              </a:ext>
            </a:extLst>
          </p:cNvPr>
          <p:cNvSpPr>
            <a:spLocks noGrp="1"/>
          </p:cNvSpPr>
          <p:nvPr>
            <p:ph type="title"/>
          </p:nvPr>
        </p:nvSpPr>
        <p:spPr/>
        <p:txBody>
          <a:bodyPr/>
          <a:lstStyle/>
          <a:p>
            <a:r>
              <a:rPr lang="ja-JP" altLang="en-US" dirty="0"/>
              <a:t>システムの名称：</a:t>
            </a:r>
            <a:r>
              <a:rPr lang="en-US" altLang="ja-JP" dirty="0"/>
              <a:t>1</a:t>
            </a:r>
            <a:r>
              <a:rPr lang="ja-JP" altLang="en-US" dirty="0"/>
              <a:t>人称視点迷路</a:t>
            </a:r>
          </a:p>
        </p:txBody>
      </p:sp>
      <p:sp>
        <p:nvSpPr>
          <p:cNvPr id="5" name="コンテンツ プレースホルダー 4">
            <a:extLst>
              <a:ext uri="{FF2B5EF4-FFF2-40B4-BE49-F238E27FC236}">
                <a16:creationId xmlns:a16="http://schemas.microsoft.com/office/drawing/2014/main" id="{74BED41C-CEA6-4190-9DB1-9F5E01EEBB96}"/>
              </a:ext>
            </a:extLst>
          </p:cNvPr>
          <p:cNvSpPr>
            <a:spLocks noGrp="1"/>
          </p:cNvSpPr>
          <p:nvPr>
            <p:ph idx="1"/>
          </p:nvPr>
        </p:nvSpPr>
        <p:spPr/>
        <p:txBody>
          <a:bodyPr/>
          <a:lstStyle/>
          <a:p>
            <a:r>
              <a:rPr lang="en-US" altLang="ja-JP" dirty="0"/>
              <a:t>1</a:t>
            </a:r>
            <a:r>
              <a:rPr lang="ja-JP" altLang="en-US" dirty="0"/>
              <a:t>人称視点で表示される画面を見ながらゴールを目指すゲーム</a:t>
            </a:r>
          </a:p>
        </p:txBody>
      </p:sp>
      <p:sp>
        <p:nvSpPr>
          <p:cNvPr id="6" name="フッター プレースホルダー 5">
            <a:extLst>
              <a:ext uri="{FF2B5EF4-FFF2-40B4-BE49-F238E27FC236}">
                <a16:creationId xmlns:a16="http://schemas.microsoft.com/office/drawing/2014/main" id="{E84A43C1-D927-4600-8FEE-AEDBB358F5DF}"/>
              </a:ext>
            </a:extLst>
          </p:cNvPr>
          <p:cNvSpPr>
            <a:spLocks noGrp="1"/>
          </p:cNvSpPr>
          <p:nvPr>
            <p:ph type="ftr" sz="quarter" idx="11"/>
          </p:nvPr>
        </p:nvSpPr>
        <p:spPr/>
        <p:txBody>
          <a:bodyPr/>
          <a:lstStyle/>
          <a:p>
            <a:r>
              <a:rPr kumimoji="1" lang="en-US" altLang="ja-JP"/>
              <a:t>20238264 </a:t>
            </a:r>
            <a:r>
              <a:rPr kumimoji="1" lang="ja-JP" altLang="en-US"/>
              <a:t>田村駿典</a:t>
            </a:r>
          </a:p>
        </p:txBody>
      </p:sp>
    </p:spTree>
    <p:extLst>
      <p:ext uri="{BB962C8B-B14F-4D97-AF65-F5344CB8AC3E}">
        <p14:creationId xmlns:p14="http://schemas.microsoft.com/office/powerpoint/2010/main" val="10451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011CE7-BB8C-4B40-91EB-1051365E994D}"/>
              </a:ext>
            </a:extLst>
          </p:cNvPr>
          <p:cNvSpPr>
            <a:spLocks noGrp="1"/>
          </p:cNvSpPr>
          <p:nvPr>
            <p:ph type="title"/>
          </p:nvPr>
        </p:nvSpPr>
        <p:spPr/>
        <p:txBody>
          <a:bodyPr/>
          <a:lstStyle/>
          <a:p>
            <a:r>
              <a:rPr kumimoji="1" lang="ja-JP" altLang="en-US" dirty="0"/>
              <a:t>機能説明：</a:t>
            </a:r>
            <a:r>
              <a:rPr kumimoji="1" lang="en-US" altLang="ja-JP" dirty="0"/>
              <a:t>Processing</a:t>
            </a:r>
            <a:r>
              <a:rPr kumimoji="1" lang="ja-JP" altLang="en-US" dirty="0"/>
              <a:t>側</a:t>
            </a:r>
          </a:p>
        </p:txBody>
      </p:sp>
      <p:pic>
        <p:nvPicPr>
          <p:cNvPr id="6" name="コンテンツ プレースホルダー 5" descr="ヒストグラム が含まれている画像&#10;&#10;自動的に生成された説明">
            <a:extLst>
              <a:ext uri="{FF2B5EF4-FFF2-40B4-BE49-F238E27FC236}">
                <a16:creationId xmlns:a16="http://schemas.microsoft.com/office/drawing/2014/main" id="{A024448C-2F9A-415D-86B2-E99184074819}"/>
              </a:ext>
            </a:extLst>
          </p:cNvPr>
          <p:cNvPicPr>
            <a:picLocks noGrp="1" noChangeAspect="1"/>
          </p:cNvPicPr>
          <p:nvPr>
            <p:ph idx="1"/>
          </p:nvPr>
        </p:nvPicPr>
        <p:blipFill>
          <a:blip r:embed="rId2"/>
          <a:stretch>
            <a:fillRect/>
          </a:stretch>
        </p:blipFill>
        <p:spPr>
          <a:xfrm>
            <a:off x="1362830" y="1571625"/>
            <a:ext cx="8463479" cy="4451351"/>
          </a:xfrm>
        </p:spPr>
      </p:pic>
      <p:sp>
        <p:nvSpPr>
          <p:cNvPr id="4" name="フッター プレースホルダー 3">
            <a:extLst>
              <a:ext uri="{FF2B5EF4-FFF2-40B4-BE49-F238E27FC236}">
                <a16:creationId xmlns:a16="http://schemas.microsoft.com/office/drawing/2014/main" id="{FDB6F914-38E0-4C1F-ACA8-CC123A44608A}"/>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四角形: 角を丸くする 6">
            <a:extLst>
              <a:ext uri="{FF2B5EF4-FFF2-40B4-BE49-F238E27FC236}">
                <a16:creationId xmlns:a16="http://schemas.microsoft.com/office/drawing/2014/main" id="{C4CAECA3-7545-492F-9179-528403882D90}"/>
              </a:ext>
            </a:extLst>
          </p:cNvPr>
          <p:cNvSpPr/>
          <p:nvPr/>
        </p:nvSpPr>
        <p:spPr>
          <a:xfrm>
            <a:off x="5818173" y="2419519"/>
            <a:ext cx="3851809" cy="29811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F8896CF9-DC27-4796-8A1D-4A1B6825A056}"/>
              </a:ext>
            </a:extLst>
          </p:cNvPr>
          <p:cNvSpPr/>
          <p:nvPr/>
        </p:nvSpPr>
        <p:spPr>
          <a:xfrm>
            <a:off x="9374504" y="5561730"/>
            <a:ext cx="476081" cy="4718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7B772C1-15A7-4F1F-93B1-E05CA1C0519D}"/>
              </a:ext>
            </a:extLst>
          </p:cNvPr>
          <p:cNvSpPr/>
          <p:nvPr/>
        </p:nvSpPr>
        <p:spPr>
          <a:xfrm>
            <a:off x="7129083" y="2032154"/>
            <a:ext cx="1205713" cy="234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C02F3A87-236E-44A0-A256-CC4945FEB93A}"/>
              </a:ext>
            </a:extLst>
          </p:cNvPr>
          <p:cNvSpPr/>
          <p:nvPr/>
        </p:nvSpPr>
        <p:spPr>
          <a:xfrm>
            <a:off x="1211109" y="1721835"/>
            <a:ext cx="4450737" cy="4333636"/>
          </a:xfrm>
          <a:prstGeom prst="roundRect">
            <a:avLst>
              <a:gd name="adj" fmla="val 789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2EE520D-F597-4E1E-895F-824B8E7E8CDF}"/>
              </a:ext>
            </a:extLst>
          </p:cNvPr>
          <p:cNvSpPr txBox="1"/>
          <p:nvPr/>
        </p:nvSpPr>
        <p:spPr>
          <a:xfrm>
            <a:off x="8012592" y="1152264"/>
            <a:ext cx="2723823" cy="369332"/>
          </a:xfrm>
          <a:prstGeom prst="rect">
            <a:avLst/>
          </a:prstGeom>
          <a:noFill/>
          <a:ln>
            <a:solidFill>
              <a:schemeClr val="tx1"/>
            </a:solidFill>
          </a:ln>
        </p:spPr>
        <p:txBody>
          <a:bodyPr wrap="none" rtlCol="0">
            <a:spAutoFit/>
          </a:bodyPr>
          <a:lstStyle/>
          <a:p>
            <a:r>
              <a:rPr kumimoji="1" lang="ja-JP" altLang="en-US" dirty="0"/>
              <a:t>スタートしてからの時間</a:t>
            </a:r>
          </a:p>
        </p:txBody>
      </p:sp>
      <p:cxnSp>
        <p:nvCxnSpPr>
          <p:cNvPr id="13" name="直線矢印コネクタ 12">
            <a:extLst>
              <a:ext uri="{FF2B5EF4-FFF2-40B4-BE49-F238E27FC236}">
                <a16:creationId xmlns:a16="http://schemas.microsoft.com/office/drawing/2014/main" id="{EB1BC398-C25A-4F43-9AF3-4ED5F73C9362}"/>
              </a:ext>
            </a:extLst>
          </p:cNvPr>
          <p:cNvCxnSpPr/>
          <p:nvPr/>
        </p:nvCxnSpPr>
        <p:spPr>
          <a:xfrm flipH="1">
            <a:off x="7856376" y="1511319"/>
            <a:ext cx="297024" cy="5208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7FFC00D-5C24-4749-99FE-0E3B699E0027}"/>
              </a:ext>
            </a:extLst>
          </p:cNvPr>
          <p:cNvSpPr txBox="1"/>
          <p:nvPr/>
        </p:nvSpPr>
        <p:spPr>
          <a:xfrm>
            <a:off x="8880693" y="1851743"/>
            <a:ext cx="2723823" cy="369332"/>
          </a:xfrm>
          <a:prstGeom prst="rect">
            <a:avLst/>
          </a:prstGeom>
          <a:solidFill>
            <a:schemeClr val="bg1"/>
          </a:solidFill>
          <a:ln>
            <a:solidFill>
              <a:schemeClr val="tx1"/>
            </a:solidFill>
          </a:ln>
        </p:spPr>
        <p:txBody>
          <a:bodyPr wrap="square" rtlCol="0">
            <a:spAutoFit/>
          </a:bodyPr>
          <a:lstStyle/>
          <a:p>
            <a:r>
              <a:rPr kumimoji="1" lang="ja-JP" altLang="en-US" dirty="0"/>
              <a:t>プレーヤーの１人称視点</a:t>
            </a:r>
          </a:p>
        </p:txBody>
      </p:sp>
      <p:cxnSp>
        <p:nvCxnSpPr>
          <p:cNvPr id="15" name="直線矢印コネクタ 14">
            <a:extLst>
              <a:ext uri="{FF2B5EF4-FFF2-40B4-BE49-F238E27FC236}">
                <a16:creationId xmlns:a16="http://schemas.microsoft.com/office/drawing/2014/main" id="{CF42BF34-437F-46A6-ACBF-6786A548BC21}"/>
              </a:ext>
            </a:extLst>
          </p:cNvPr>
          <p:cNvCxnSpPr>
            <a:cxnSpLocks/>
            <a:stCxn id="14" idx="2"/>
          </p:cNvCxnSpPr>
          <p:nvPr/>
        </p:nvCxnSpPr>
        <p:spPr>
          <a:xfrm flipH="1">
            <a:off x="9669983" y="2221075"/>
            <a:ext cx="572622" cy="141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618BED9-0E49-474C-97E5-31B751295BA3}"/>
              </a:ext>
            </a:extLst>
          </p:cNvPr>
          <p:cNvSpPr txBox="1"/>
          <p:nvPr/>
        </p:nvSpPr>
        <p:spPr>
          <a:xfrm>
            <a:off x="5836100" y="5891237"/>
            <a:ext cx="3185487" cy="369332"/>
          </a:xfrm>
          <a:prstGeom prst="rect">
            <a:avLst/>
          </a:prstGeom>
          <a:solidFill>
            <a:schemeClr val="bg1"/>
          </a:solidFill>
          <a:ln>
            <a:solidFill>
              <a:schemeClr val="tx1"/>
            </a:solidFill>
          </a:ln>
        </p:spPr>
        <p:txBody>
          <a:bodyPr wrap="none" rtlCol="0">
            <a:spAutoFit/>
          </a:bodyPr>
          <a:lstStyle/>
          <a:p>
            <a:r>
              <a:rPr kumimoji="1" lang="ja-JP" altLang="en-US" dirty="0"/>
              <a:t>ゴールの方角を示すコンパス</a:t>
            </a:r>
          </a:p>
        </p:txBody>
      </p:sp>
      <p:cxnSp>
        <p:nvCxnSpPr>
          <p:cNvPr id="21" name="直線矢印コネクタ 20">
            <a:extLst>
              <a:ext uri="{FF2B5EF4-FFF2-40B4-BE49-F238E27FC236}">
                <a16:creationId xmlns:a16="http://schemas.microsoft.com/office/drawing/2014/main" id="{B304DDBC-F785-4C60-85A3-58D8120F81FB}"/>
              </a:ext>
            </a:extLst>
          </p:cNvPr>
          <p:cNvCxnSpPr>
            <a:cxnSpLocks/>
            <a:endCxn id="8" idx="1"/>
          </p:cNvCxnSpPr>
          <p:nvPr/>
        </p:nvCxnSpPr>
        <p:spPr>
          <a:xfrm flipV="1">
            <a:off x="9021587" y="5797650"/>
            <a:ext cx="352917" cy="93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EB8B834-946D-484E-8922-1DF733D528A4}"/>
              </a:ext>
            </a:extLst>
          </p:cNvPr>
          <p:cNvSpPr txBox="1"/>
          <p:nvPr/>
        </p:nvSpPr>
        <p:spPr>
          <a:xfrm>
            <a:off x="1949395" y="3270626"/>
            <a:ext cx="2723823" cy="1200329"/>
          </a:xfrm>
          <a:prstGeom prst="rect">
            <a:avLst/>
          </a:prstGeom>
          <a:solidFill>
            <a:schemeClr val="bg1"/>
          </a:solidFill>
          <a:ln>
            <a:solidFill>
              <a:schemeClr val="tx1"/>
            </a:solidFill>
          </a:ln>
        </p:spPr>
        <p:txBody>
          <a:bodyPr wrap="square" rtlCol="0">
            <a:spAutoFit/>
          </a:bodyPr>
          <a:lstStyle/>
          <a:p>
            <a:r>
              <a:rPr lang="ja-JP" altLang="en-US" dirty="0"/>
              <a:t>俯瞰視点の</a:t>
            </a:r>
            <a:r>
              <a:rPr lang="en-US" altLang="ja-JP" dirty="0"/>
              <a:t>2D</a:t>
            </a:r>
            <a:r>
              <a:rPr lang="ja-JP" altLang="en-US" dirty="0"/>
              <a:t>マップが下に表示されていて，“スコープ”を使うことで表示される</a:t>
            </a:r>
            <a:r>
              <a:rPr lang="en-US" altLang="ja-JP" dirty="0"/>
              <a:t>(</a:t>
            </a:r>
            <a:r>
              <a:rPr lang="ja-JP" altLang="en-US" dirty="0"/>
              <a:t>後述</a:t>
            </a:r>
            <a:r>
              <a:rPr lang="en-US" altLang="ja-JP" dirty="0"/>
              <a:t>)</a:t>
            </a:r>
            <a:endParaRPr kumimoji="1" lang="ja-JP" altLang="en-US" dirty="0"/>
          </a:p>
        </p:txBody>
      </p:sp>
    </p:spTree>
    <p:extLst>
      <p:ext uri="{BB962C8B-B14F-4D97-AF65-F5344CB8AC3E}">
        <p14:creationId xmlns:p14="http://schemas.microsoft.com/office/powerpoint/2010/main" val="228028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BC230-0675-4ED2-A24F-7E9894AA7287}"/>
              </a:ext>
            </a:extLst>
          </p:cNvPr>
          <p:cNvSpPr>
            <a:spLocks noGrp="1"/>
          </p:cNvSpPr>
          <p:nvPr>
            <p:ph type="title"/>
          </p:nvPr>
        </p:nvSpPr>
        <p:spPr/>
        <p:txBody>
          <a:bodyPr/>
          <a:lstStyle/>
          <a:p>
            <a:r>
              <a:rPr kumimoji="1" lang="ja-JP" altLang="en-US" dirty="0"/>
              <a:t>機能説明：</a:t>
            </a:r>
            <a:r>
              <a:rPr kumimoji="1" lang="en-US" altLang="ja-JP" dirty="0"/>
              <a:t>Processing</a:t>
            </a:r>
            <a:r>
              <a:rPr kumimoji="1" lang="ja-JP" altLang="en-US" dirty="0"/>
              <a:t>側</a:t>
            </a:r>
          </a:p>
        </p:txBody>
      </p:sp>
      <p:pic>
        <p:nvPicPr>
          <p:cNvPr id="6" name="コンテンツ プレースホルダー 5" descr="ロゴ&#10;&#10;自動的に生成された説明">
            <a:extLst>
              <a:ext uri="{FF2B5EF4-FFF2-40B4-BE49-F238E27FC236}">
                <a16:creationId xmlns:a16="http://schemas.microsoft.com/office/drawing/2014/main" id="{89716C38-02F1-40FE-BDB7-CFDC251C25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377" t="3933" r="2136" b="6864"/>
          <a:stretch/>
        </p:blipFill>
        <p:spPr>
          <a:xfrm>
            <a:off x="7483151" y="1791477"/>
            <a:ext cx="3749351" cy="3881535"/>
          </a:xfrm>
        </p:spPr>
      </p:pic>
      <p:sp>
        <p:nvSpPr>
          <p:cNvPr id="4" name="フッター プレースホルダー 3">
            <a:extLst>
              <a:ext uri="{FF2B5EF4-FFF2-40B4-BE49-F238E27FC236}">
                <a16:creationId xmlns:a16="http://schemas.microsoft.com/office/drawing/2014/main" id="{05F43209-D46F-42D1-AFA6-F413E890B8DD}"/>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テキスト ボックス 6">
            <a:extLst>
              <a:ext uri="{FF2B5EF4-FFF2-40B4-BE49-F238E27FC236}">
                <a16:creationId xmlns:a16="http://schemas.microsoft.com/office/drawing/2014/main" id="{0A1F48CF-30A2-4D54-8D97-FB5910C8F5D6}"/>
              </a:ext>
            </a:extLst>
          </p:cNvPr>
          <p:cNvSpPr txBox="1"/>
          <p:nvPr/>
        </p:nvSpPr>
        <p:spPr>
          <a:xfrm>
            <a:off x="1250302" y="1912776"/>
            <a:ext cx="2749471" cy="1015663"/>
          </a:xfrm>
          <a:prstGeom prst="rect">
            <a:avLst/>
          </a:prstGeom>
          <a:noFill/>
        </p:spPr>
        <p:txBody>
          <a:bodyPr wrap="none" rtlCol="0">
            <a:spAutoFit/>
          </a:bodyPr>
          <a:lstStyle/>
          <a:p>
            <a:r>
              <a:rPr kumimoji="1" lang="en-US" altLang="ja-JP" sz="2000" b="1" dirty="0"/>
              <a:t>1</a:t>
            </a:r>
            <a:r>
              <a:rPr kumimoji="1" lang="ja-JP" altLang="en-US" sz="2000" b="1" dirty="0"/>
              <a:t>人称視点表示</a:t>
            </a:r>
            <a:endParaRPr kumimoji="1" lang="en-US" altLang="ja-JP" sz="2000" b="1" dirty="0"/>
          </a:p>
          <a:p>
            <a:r>
              <a:rPr lang="ja-JP" altLang="en-US" sz="2000" dirty="0"/>
              <a:t>前後，左右の移動</a:t>
            </a:r>
            <a:endParaRPr lang="en-US" altLang="ja-JP" sz="2000" dirty="0"/>
          </a:p>
          <a:p>
            <a:r>
              <a:rPr kumimoji="1" lang="ja-JP" altLang="en-US" sz="2000" dirty="0"/>
              <a:t>始点の左右移動が可能</a:t>
            </a:r>
          </a:p>
        </p:txBody>
      </p:sp>
      <p:sp>
        <p:nvSpPr>
          <p:cNvPr id="8" name="テキスト ボックス 7">
            <a:extLst>
              <a:ext uri="{FF2B5EF4-FFF2-40B4-BE49-F238E27FC236}">
                <a16:creationId xmlns:a16="http://schemas.microsoft.com/office/drawing/2014/main" id="{FDE43AEF-BDB2-4631-AE07-6B320579AD73}"/>
              </a:ext>
            </a:extLst>
          </p:cNvPr>
          <p:cNvSpPr txBox="1"/>
          <p:nvPr/>
        </p:nvSpPr>
        <p:spPr>
          <a:xfrm>
            <a:off x="1250302" y="3331029"/>
            <a:ext cx="4031873" cy="1015663"/>
          </a:xfrm>
          <a:prstGeom prst="rect">
            <a:avLst/>
          </a:prstGeom>
          <a:noFill/>
        </p:spPr>
        <p:txBody>
          <a:bodyPr wrap="none" rtlCol="0">
            <a:spAutoFit/>
          </a:bodyPr>
          <a:lstStyle/>
          <a:p>
            <a:r>
              <a:rPr kumimoji="1" lang="ja-JP" altLang="en-US" sz="2000" b="1" dirty="0"/>
              <a:t>コンパス</a:t>
            </a:r>
            <a:endParaRPr kumimoji="1" lang="en-US" altLang="ja-JP" sz="2000" b="1" dirty="0"/>
          </a:p>
          <a:p>
            <a:r>
              <a:rPr lang="ja-JP" altLang="en-US" sz="2000" dirty="0"/>
              <a:t>ゴールがどの方角にあるかを示す</a:t>
            </a:r>
            <a:endParaRPr lang="en-US" altLang="ja-JP" sz="2000" dirty="0"/>
          </a:p>
          <a:p>
            <a:r>
              <a:rPr kumimoji="1" lang="ja-JP" altLang="en-US" sz="2000" dirty="0"/>
              <a:t>扇形の弧の方向にゴールがある</a:t>
            </a:r>
            <a:endParaRPr kumimoji="1" lang="ja-JP" altLang="en-US" dirty="0"/>
          </a:p>
        </p:txBody>
      </p:sp>
    </p:spTree>
    <p:extLst>
      <p:ext uri="{BB962C8B-B14F-4D97-AF65-F5344CB8AC3E}">
        <p14:creationId xmlns:p14="http://schemas.microsoft.com/office/powerpoint/2010/main" val="419058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14CF6-D2BE-4E45-8D1F-903F14E07BA7}"/>
              </a:ext>
            </a:extLst>
          </p:cNvPr>
          <p:cNvSpPr>
            <a:spLocks noGrp="1"/>
          </p:cNvSpPr>
          <p:nvPr>
            <p:ph type="title"/>
          </p:nvPr>
        </p:nvSpPr>
        <p:spPr/>
        <p:txBody>
          <a:bodyPr/>
          <a:lstStyle/>
          <a:p>
            <a:r>
              <a:rPr kumimoji="1" lang="ja-JP" altLang="en-US" dirty="0"/>
              <a:t>機能説明：</a:t>
            </a:r>
            <a:r>
              <a:rPr kumimoji="1" lang="en-US" altLang="ja-JP" dirty="0"/>
              <a:t>Processing</a:t>
            </a:r>
            <a:r>
              <a:rPr kumimoji="1" lang="ja-JP" altLang="en-US" dirty="0"/>
              <a:t>側</a:t>
            </a:r>
          </a:p>
        </p:txBody>
      </p:sp>
      <p:sp>
        <p:nvSpPr>
          <p:cNvPr id="4" name="フッター プレースホルダー 3">
            <a:extLst>
              <a:ext uri="{FF2B5EF4-FFF2-40B4-BE49-F238E27FC236}">
                <a16:creationId xmlns:a16="http://schemas.microsoft.com/office/drawing/2014/main" id="{4EBA367C-4EEB-4D95-B9CD-A5A390420746}"/>
              </a:ext>
            </a:extLst>
          </p:cNvPr>
          <p:cNvSpPr>
            <a:spLocks noGrp="1"/>
          </p:cNvSpPr>
          <p:nvPr>
            <p:ph type="ftr" sz="quarter" idx="11"/>
          </p:nvPr>
        </p:nvSpPr>
        <p:spPr/>
        <p:txBody>
          <a:bodyPr/>
          <a:lstStyle/>
          <a:p>
            <a:r>
              <a:rPr kumimoji="1" lang="en-US" altLang="ja-JP"/>
              <a:t>20238264 </a:t>
            </a:r>
            <a:r>
              <a:rPr kumimoji="1" lang="ja-JP" altLang="en-US"/>
              <a:t>田村駿典</a:t>
            </a:r>
          </a:p>
        </p:txBody>
      </p:sp>
      <p:pic>
        <p:nvPicPr>
          <p:cNvPr id="14" name="コンテンツ プレースホルダー 13" descr="テキスト が含まれている画像&#10;&#10;自動的に生成された説明">
            <a:extLst>
              <a:ext uri="{FF2B5EF4-FFF2-40B4-BE49-F238E27FC236}">
                <a16:creationId xmlns:a16="http://schemas.microsoft.com/office/drawing/2014/main" id="{4D0C8A2F-9E46-4A07-B470-BC194CF344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40" t="6039" r="50146" b="7049"/>
          <a:stretch/>
        </p:blipFill>
        <p:spPr>
          <a:xfrm>
            <a:off x="7744178" y="1772355"/>
            <a:ext cx="3759199" cy="3781779"/>
          </a:xfrm>
        </p:spPr>
      </p:pic>
      <p:sp>
        <p:nvSpPr>
          <p:cNvPr id="15" name="テキスト ボックス 14">
            <a:extLst>
              <a:ext uri="{FF2B5EF4-FFF2-40B4-BE49-F238E27FC236}">
                <a16:creationId xmlns:a16="http://schemas.microsoft.com/office/drawing/2014/main" id="{C8B316AE-E7E8-43B1-ADC0-0E0BBD2665F4}"/>
              </a:ext>
            </a:extLst>
          </p:cNvPr>
          <p:cNvSpPr txBox="1"/>
          <p:nvPr/>
        </p:nvSpPr>
        <p:spPr>
          <a:xfrm>
            <a:off x="1042811" y="2152733"/>
            <a:ext cx="5991578" cy="1908215"/>
          </a:xfrm>
          <a:prstGeom prst="rect">
            <a:avLst/>
          </a:prstGeom>
          <a:noFill/>
        </p:spPr>
        <p:txBody>
          <a:bodyPr wrap="square" rtlCol="0">
            <a:spAutoFit/>
          </a:bodyPr>
          <a:lstStyle/>
          <a:p>
            <a:r>
              <a:rPr lang="ja-JP" altLang="en-US" sz="2000" b="1" dirty="0"/>
              <a:t>スコープ機能</a:t>
            </a:r>
            <a:endParaRPr lang="en-US" altLang="ja-JP" sz="2000" b="1" dirty="0"/>
          </a:p>
          <a:p>
            <a:r>
              <a:rPr lang="en-US" altLang="ja-JP" sz="2000" dirty="0"/>
              <a:t>1</a:t>
            </a:r>
            <a:r>
              <a:rPr lang="ja-JP" altLang="en-US" sz="2000" dirty="0"/>
              <a:t>プレイ</a:t>
            </a:r>
            <a:r>
              <a:rPr lang="en-US" altLang="ja-JP" sz="2000" dirty="0"/>
              <a:t>3</a:t>
            </a:r>
            <a:r>
              <a:rPr lang="ja-JP" altLang="en-US" sz="2000" dirty="0"/>
              <a:t>回使用することが可能</a:t>
            </a:r>
            <a:endParaRPr lang="en-US" altLang="ja-JP" sz="2000" dirty="0"/>
          </a:p>
          <a:p>
            <a:r>
              <a:rPr lang="ja-JP" altLang="en-US" sz="2000" dirty="0"/>
              <a:t>マップの状況，プレーヤーの状況を確認することができる</a:t>
            </a:r>
            <a:endParaRPr lang="en-US" altLang="ja-JP" sz="2000" dirty="0"/>
          </a:p>
          <a:p>
            <a:r>
              <a:rPr lang="ja-JP" altLang="en-US" sz="2000" dirty="0"/>
              <a:t>赤い四角</a:t>
            </a:r>
            <a:r>
              <a:rPr lang="ja-JP" altLang="en-US" sz="2000" dirty="0">
                <a:solidFill>
                  <a:srgbClr val="FF0000"/>
                </a:solidFill>
              </a:rPr>
              <a:t>■</a:t>
            </a:r>
            <a:r>
              <a:rPr lang="ja-JP" altLang="en-US" sz="2000" dirty="0"/>
              <a:t>がゴール</a:t>
            </a:r>
            <a:endParaRPr lang="en-US" altLang="ja-JP" sz="2000" dirty="0">
              <a:solidFill>
                <a:srgbClr val="FF0000"/>
              </a:solidFill>
            </a:endParaRPr>
          </a:p>
          <a:p>
            <a:endParaRPr kumimoji="1" lang="ja-JP" altLang="en-US" dirty="0"/>
          </a:p>
        </p:txBody>
      </p:sp>
    </p:spTree>
    <p:extLst>
      <p:ext uri="{BB962C8B-B14F-4D97-AF65-F5344CB8AC3E}">
        <p14:creationId xmlns:p14="http://schemas.microsoft.com/office/powerpoint/2010/main" val="5915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53268-2084-4851-8E40-B3CF7691C528}"/>
              </a:ext>
            </a:extLst>
          </p:cNvPr>
          <p:cNvSpPr>
            <a:spLocks noGrp="1"/>
          </p:cNvSpPr>
          <p:nvPr>
            <p:ph type="title"/>
          </p:nvPr>
        </p:nvSpPr>
        <p:spPr/>
        <p:txBody>
          <a:bodyPr/>
          <a:lstStyle/>
          <a:p>
            <a:r>
              <a:rPr kumimoji="1" lang="ja-JP" altLang="en-US" dirty="0"/>
              <a:t>機能説明：</a:t>
            </a:r>
            <a:r>
              <a:rPr kumimoji="1" lang="en-US" altLang="ja-JP" dirty="0"/>
              <a:t>Processing</a:t>
            </a:r>
            <a:r>
              <a:rPr kumimoji="1" lang="ja-JP" altLang="en-US" dirty="0"/>
              <a:t>側</a:t>
            </a:r>
          </a:p>
        </p:txBody>
      </p:sp>
      <p:sp>
        <p:nvSpPr>
          <p:cNvPr id="3" name="コンテンツ プレースホルダー 2">
            <a:extLst>
              <a:ext uri="{FF2B5EF4-FFF2-40B4-BE49-F238E27FC236}">
                <a16:creationId xmlns:a16="http://schemas.microsoft.com/office/drawing/2014/main" id="{A9857E42-1238-4B6D-8142-80D4B1B65A8B}"/>
              </a:ext>
            </a:extLst>
          </p:cNvPr>
          <p:cNvSpPr>
            <a:spLocks noGrp="1"/>
          </p:cNvSpPr>
          <p:nvPr>
            <p:ph idx="1"/>
          </p:nvPr>
        </p:nvSpPr>
        <p:spPr>
          <a:xfrm>
            <a:off x="838200" y="1555038"/>
            <a:ext cx="10515600" cy="1738668"/>
          </a:xfrm>
        </p:spPr>
        <p:txBody>
          <a:bodyPr>
            <a:normAutofit/>
          </a:bodyPr>
          <a:lstStyle/>
          <a:p>
            <a:pPr marL="0" indent="0">
              <a:buNone/>
            </a:pPr>
            <a:r>
              <a:rPr kumimoji="1" lang="ja-JP" altLang="en-US" sz="2000" b="1" dirty="0"/>
              <a:t>マップの作製</a:t>
            </a:r>
            <a:endParaRPr kumimoji="1" lang="en-US" altLang="ja-JP" sz="2000" b="1" dirty="0"/>
          </a:p>
          <a:p>
            <a:pPr marL="0" indent="0">
              <a:buNone/>
            </a:pPr>
            <a:r>
              <a:rPr lang="en-US" altLang="ja-JP" sz="2000" dirty="0"/>
              <a:t>Excel</a:t>
            </a:r>
            <a:r>
              <a:rPr lang="ja-JP" altLang="en-US" sz="2000" dirty="0"/>
              <a:t>を使用して作製</a:t>
            </a:r>
            <a:endParaRPr lang="en-US" altLang="ja-JP" sz="2000" dirty="0"/>
          </a:p>
          <a:p>
            <a:pPr marL="0" indent="0">
              <a:buNone/>
            </a:pPr>
            <a:r>
              <a:rPr kumimoji="1" lang="ja-JP" altLang="en-US" sz="2000" dirty="0"/>
              <a:t>セルの色で壁，プレイヤーの初期位置，ゴールを作製する</a:t>
            </a:r>
            <a:endParaRPr kumimoji="1" lang="en-US" altLang="ja-JP" sz="2000" dirty="0"/>
          </a:p>
          <a:p>
            <a:pPr marL="0" indent="0">
              <a:buNone/>
            </a:pPr>
            <a:r>
              <a:rPr lang="ja-JP" altLang="en-US" sz="2000" dirty="0"/>
              <a:t>マクロでマップを</a:t>
            </a:r>
            <a:r>
              <a:rPr lang="en-US" altLang="ja-JP" sz="2000" dirty="0"/>
              <a:t>csv</a:t>
            </a:r>
            <a:r>
              <a:rPr lang="ja-JP" altLang="en-US" sz="2000" dirty="0"/>
              <a:t>に変換し，</a:t>
            </a:r>
            <a:r>
              <a:rPr lang="en-US" altLang="ja-JP" sz="2000" dirty="0"/>
              <a:t>Processing</a:t>
            </a:r>
            <a:r>
              <a:rPr lang="ja-JP" altLang="en-US" sz="2000" dirty="0"/>
              <a:t>で読み込む</a:t>
            </a:r>
            <a:endParaRPr kumimoji="1" lang="en-US" altLang="ja-JP" sz="2000" dirty="0"/>
          </a:p>
          <a:p>
            <a:pPr marL="0" indent="0">
              <a:buNone/>
            </a:pPr>
            <a:endParaRPr kumimoji="1" lang="ja-JP" altLang="en-US" sz="2000" dirty="0"/>
          </a:p>
        </p:txBody>
      </p:sp>
      <p:sp>
        <p:nvSpPr>
          <p:cNvPr id="4" name="フッター プレースホルダー 3">
            <a:extLst>
              <a:ext uri="{FF2B5EF4-FFF2-40B4-BE49-F238E27FC236}">
                <a16:creationId xmlns:a16="http://schemas.microsoft.com/office/drawing/2014/main" id="{FE1618E4-C0AD-4FC7-8CC9-B97BF22218A3}"/>
              </a:ext>
            </a:extLst>
          </p:cNvPr>
          <p:cNvSpPr>
            <a:spLocks noGrp="1"/>
          </p:cNvSpPr>
          <p:nvPr>
            <p:ph type="ftr" sz="quarter" idx="11"/>
          </p:nvPr>
        </p:nvSpPr>
        <p:spPr/>
        <p:txBody>
          <a:bodyPr/>
          <a:lstStyle/>
          <a:p>
            <a:r>
              <a:rPr kumimoji="1" lang="en-US" altLang="ja-JP"/>
              <a:t>20238264 </a:t>
            </a:r>
            <a:r>
              <a:rPr kumimoji="1" lang="ja-JP" altLang="en-US"/>
              <a:t>田村駿典</a:t>
            </a:r>
          </a:p>
        </p:txBody>
      </p:sp>
      <p:pic>
        <p:nvPicPr>
          <p:cNvPr id="6" name="図 5" descr="クロスワードパズル, テキスト, 備え, 時計 が含まれている画像&#10;&#10;自動的に生成された説明">
            <a:extLst>
              <a:ext uri="{FF2B5EF4-FFF2-40B4-BE49-F238E27FC236}">
                <a16:creationId xmlns:a16="http://schemas.microsoft.com/office/drawing/2014/main" id="{611F69A2-6484-456E-852B-FB0BBB4D8587}"/>
              </a:ext>
            </a:extLst>
          </p:cNvPr>
          <p:cNvPicPr>
            <a:picLocks noChangeAspect="1"/>
          </p:cNvPicPr>
          <p:nvPr/>
        </p:nvPicPr>
        <p:blipFill>
          <a:blip r:embed="rId2"/>
          <a:stretch>
            <a:fillRect/>
          </a:stretch>
        </p:blipFill>
        <p:spPr>
          <a:xfrm>
            <a:off x="1158625" y="3657611"/>
            <a:ext cx="2156521" cy="2595812"/>
          </a:xfrm>
          <a:prstGeom prst="rect">
            <a:avLst/>
          </a:prstGeom>
          <a:ln>
            <a:solidFill>
              <a:schemeClr val="tx1"/>
            </a:solidFill>
          </a:ln>
        </p:spPr>
      </p:pic>
      <p:pic>
        <p:nvPicPr>
          <p:cNvPr id="8" name="図 7" descr="テキスト, クロスワードパズル, 座る, 時計 が含まれている画像&#10;&#10;自動的に生成された説明">
            <a:extLst>
              <a:ext uri="{FF2B5EF4-FFF2-40B4-BE49-F238E27FC236}">
                <a16:creationId xmlns:a16="http://schemas.microsoft.com/office/drawing/2014/main" id="{05A0D91B-516E-4858-808C-14DF28B9065A}"/>
              </a:ext>
            </a:extLst>
          </p:cNvPr>
          <p:cNvPicPr>
            <a:picLocks noChangeAspect="1"/>
          </p:cNvPicPr>
          <p:nvPr/>
        </p:nvPicPr>
        <p:blipFill>
          <a:blip r:embed="rId3"/>
          <a:stretch>
            <a:fillRect/>
          </a:stretch>
        </p:blipFill>
        <p:spPr>
          <a:xfrm>
            <a:off x="6930227" y="3657611"/>
            <a:ext cx="4209885" cy="2579133"/>
          </a:xfrm>
          <a:prstGeom prst="rect">
            <a:avLst/>
          </a:prstGeom>
          <a:ln>
            <a:solidFill>
              <a:schemeClr val="tx1"/>
            </a:solidFill>
          </a:ln>
        </p:spPr>
      </p:pic>
      <p:sp>
        <p:nvSpPr>
          <p:cNvPr id="9" name="テキスト ボックス 8">
            <a:extLst>
              <a:ext uri="{FF2B5EF4-FFF2-40B4-BE49-F238E27FC236}">
                <a16:creationId xmlns:a16="http://schemas.microsoft.com/office/drawing/2014/main" id="{EFA10A6F-D657-44A3-BC82-389F4C727B65}"/>
              </a:ext>
            </a:extLst>
          </p:cNvPr>
          <p:cNvSpPr txBox="1"/>
          <p:nvPr/>
        </p:nvSpPr>
        <p:spPr>
          <a:xfrm>
            <a:off x="3724064" y="3920864"/>
            <a:ext cx="2789546" cy="646331"/>
          </a:xfrm>
          <a:prstGeom prst="rect">
            <a:avLst/>
          </a:prstGeom>
          <a:noFill/>
        </p:spPr>
        <p:txBody>
          <a:bodyPr wrap="none" rtlCol="0">
            <a:spAutoFit/>
          </a:bodyPr>
          <a:lstStyle/>
          <a:p>
            <a:r>
              <a:rPr kumimoji="1" lang="ja-JP" altLang="en-US" dirty="0"/>
              <a:t>青</a:t>
            </a:r>
            <a:r>
              <a:rPr kumimoji="1" lang="en-US" altLang="ja-JP" dirty="0"/>
              <a:t>:</a:t>
            </a:r>
            <a:r>
              <a:rPr kumimoji="1" lang="ja-JP" altLang="en-US" dirty="0"/>
              <a:t>プレイヤーの初期位置</a:t>
            </a:r>
            <a:endParaRPr kumimoji="1" lang="en-US" altLang="ja-JP" dirty="0"/>
          </a:p>
          <a:p>
            <a:r>
              <a:rPr lang="ja-JP" altLang="en-US" dirty="0"/>
              <a:t>黒</a:t>
            </a:r>
            <a:r>
              <a:rPr lang="en-US" altLang="ja-JP" dirty="0"/>
              <a:t>:</a:t>
            </a:r>
            <a:r>
              <a:rPr lang="ja-JP" altLang="en-US" dirty="0"/>
              <a:t>壁　赤</a:t>
            </a:r>
            <a:r>
              <a:rPr lang="en-US" altLang="ja-JP" dirty="0"/>
              <a:t>:</a:t>
            </a:r>
            <a:r>
              <a:rPr lang="ja-JP" altLang="en-US" dirty="0"/>
              <a:t>ゴール</a:t>
            </a:r>
            <a:endParaRPr lang="en-US" altLang="ja-JP" dirty="0"/>
          </a:p>
        </p:txBody>
      </p:sp>
      <p:sp>
        <p:nvSpPr>
          <p:cNvPr id="10" name="四角形: 角を丸くする 9">
            <a:extLst>
              <a:ext uri="{FF2B5EF4-FFF2-40B4-BE49-F238E27FC236}">
                <a16:creationId xmlns:a16="http://schemas.microsoft.com/office/drawing/2014/main" id="{0B0CB9CA-57CA-4D57-BC92-367822D498DD}"/>
              </a:ext>
            </a:extLst>
          </p:cNvPr>
          <p:cNvSpPr/>
          <p:nvPr/>
        </p:nvSpPr>
        <p:spPr>
          <a:xfrm>
            <a:off x="1567543" y="5878296"/>
            <a:ext cx="886408" cy="4404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B6C6DCF-431B-4DA3-B01A-74509C8ABE0F}"/>
              </a:ext>
            </a:extLst>
          </p:cNvPr>
          <p:cNvCxnSpPr>
            <a:stCxn id="10" idx="3"/>
          </p:cNvCxnSpPr>
          <p:nvPr/>
        </p:nvCxnSpPr>
        <p:spPr>
          <a:xfrm>
            <a:off x="2453951" y="6098517"/>
            <a:ext cx="4236098" cy="3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D1EF8A8-A6A6-4C6F-8E64-8CB52F05E24A}"/>
              </a:ext>
            </a:extLst>
          </p:cNvPr>
          <p:cNvSpPr txBox="1"/>
          <p:nvPr/>
        </p:nvSpPr>
        <p:spPr>
          <a:xfrm>
            <a:off x="3724064" y="4621189"/>
            <a:ext cx="3055802" cy="1477328"/>
          </a:xfrm>
          <a:prstGeom prst="rect">
            <a:avLst/>
          </a:prstGeom>
          <a:noFill/>
        </p:spPr>
        <p:txBody>
          <a:bodyPr wrap="square" rtlCol="0">
            <a:spAutoFit/>
          </a:bodyPr>
          <a:lstStyle/>
          <a:p>
            <a:r>
              <a:rPr kumimoji="1" lang="ja-JP" altLang="en-US" dirty="0"/>
              <a:t>それぞれに対応した数字に変換し，</a:t>
            </a:r>
            <a:r>
              <a:rPr kumimoji="1" lang="en-US" altLang="ja-JP" dirty="0"/>
              <a:t>map_data.csv</a:t>
            </a:r>
            <a:r>
              <a:rPr kumimoji="1" lang="ja-JP" altLang="en-US" dirty="0"/>
              <a:t>として保存</a:t>
            </a:r>
            <a:endParaRPr kumimoji="1" lang="en-US" altLang="ja-JP" dirty="0"/>
          </a:p>
          <a:p>
            <a:r>
              <a:rPr lang="ja-JP" altLang="en-US" dirty="0"/>
              <a:t>それを読み込むことでマップを生成</a:t>
            </a:r>
            <a:endParaRPr kumimoji="1" lang="ja-JP" altLang="en-US" dirty="0"/>
          </a:p>
        </p:txBody>
      </p:sp>
      <p:pic>
        <p:nvPicPr>
          <p:cNvPr id="15" name="図 14" descr="ヒストグラム&#10;&#10;自動的に生成された説明">
            <a:extLst>
              <a:ext uri="{FF2B5EF4-FFF2-40B4-BE49-F238E27FC236}">
                <a16:creationId xmlns:a16="http://schemas.microsoft.com/office/drawing/2014/main" id="{A50EC8D7-B426-4815-8407-BB25DC28FA80}"/>
              </a:ext>
            </a:extLst>
          </p:cNvPr>
          <p:cNvPicPr>
            <a:picLocks noChangeAspect="1"/>
          </p:cNvPicPr>
          <p:nvPr/>
        </p:nvPicPr>
        <p:blipFill rotWithShape="1">
          <a:blip r:embed="rId4"/>
          <a:srcRect r="50000"/>
          <a:stretch/>
        </p:blipFill>
        <p:spPr>
          <a:xfrm>
            <a:off x="9162040" y="1451834"/>
            <a:ext cx="1978072" cy="2080726"/>
          </a:xfrm>
          <a:prstGeom prst="rect">
            <a:avLst/>
          </a:prstGeom>
          <a:ln>
            <a:solidFill>
              <a:schemeClr val="tx1"/>
            </a:solidFill>
          </a:ln>
        </p:spPr>
      </p:pic>
    </p:spTree>
    <p:extLst>
      <p:ext uri="{BB962C8B-B14F-4D97-AF65-F5344CB8AC3E}">
        <p14:creationId xmlns:p14="http://schemas.microsoft.com/office/powerpoint/2010/main" val="376666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BF171-BECE-447D-BF7A-880EE780672A}"/>
              </a:ext>
            </a:extLst>
          </p:cNvPr>
          <p:cNvSpPr>
            <a:spLocks noGrp="1"/>
          </p:cNvSpPr>
          <p:nvPr>
            <p:ph type="title"/>
          </p:nvPr>
        </p:nvSpPr>
        <p:spPr/>
        <p:txBody>
          <a:bodyPr/>
          <a:lstStyle/>
          <a:p>
            <a:r>
              <a:rPr kumimoji="1" lang="ja-JP" altLang="ja-JP" sz="4400" kern="1200" dirty="0">
                <a:solidFill>
                  <a:srgbClr val="000000"/>
                </a:solidFill>
                <a:effectLst/>
                <a:latin typeface="游ゴシック Light" panose="020B0300000000000000" pitchFamily="50" charset="-128"/>
                <a:ea typeface="游ゴシック Light" panose="020B0300000000000000" pitchFamily="50" charset="-128"/>
                <a:cs typeface="+mj-cs"/>
              </a:rPr>
              <a:t>機能説明：</a:t>
            </a:r>
            <a:r>
              <a:rPr kumimoji="1" lang="en-US" altLang="ja-JP" sz="4400" kern="1200" dirty="0">
                <a:solidFill>
                  <a:srgbClr val="000000"/>
                </a:solidFill>
                <a:effectLst/>
                <a:latin typeface="游ゴシック Light" panose="020B0300000000000000" pitchFamily="50" charset="-128"/>
                <a:ea typeface="游ゴシック Light" panose="020B0300000000000000" pitchFamily="50" charset="-128"/>
                <a:cs typeface="+mj-cs"/>
              </a:rPr>
              <a:t>Processing</a:t>
            </a:r>
            <a:r>
              <a:rPr kumimoji="1" lang="ja-JP" altLang="ja-JP" sz="4400" kern="1200" dirty="0">
                <a:solidFill>
                  <a:srgbClr val="000000"/>
                </a:solidFill>
                <a:effectLst/>
                <a:latin typeface="游ゴシック Light" panose="020B0300000000000000" pitchFamily="50" charset="-128"/>
                <a:ea typeface="游ゴシック Light" panose="020B0300000000000000" pitchFamily="50" charset="-128"/>
                <a:cs typeface="+mj-cs"/>
              </a:rPr>
              <a:t>側</a:t>
            </a:r>
            <a:endParaRPr kumimoji="1" lang="ja-JP" altLang="en-US" dirty="0"/>
          </a:p>
        </p:txBody>
      </p:sp>
      <p:pic>
        <p:nvPicPr>
          <p:cNvPr id="6" name="コンテンツ プレースホルダー 5" descr="ダイアグラム&#10;&#10;自動的に生成された説明">
            <a:extLst>
              <a:ext uri="{FF2B5EF4-FFF2-40B4-BE49-F238E27FC236}">
                <a16:creationId xmlns:a16="http://schemas.microsoft.com/office/drawing/2014/main" id="{D1149B82-AFB4-459F-8DEE-12DFD3866C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652" y="2714036"/>
            <a:ext cx="6472696" cy="3642314"/>
          </a:xfrm>
        </p:spPr>
      </p:pic>
      <p:sp>
        <p:nvSpPr>
          <p:cNvPr id="4" name="フッター プレースホルダー 3">
            <a:extLst>
              <a:ext uri="{FF2B5EF4-FFF2-40B4-BE49-F238E27FC236}">
                <a16:creationId xmlns:a16="http://schemas.microsoft.com/office/drawing/2014/main" id="{CB7B2987-6BCC-4456-8363-A323D3CD8A26}"/>
              </a:ext>
            </a:extLst>
          </p:cNvPr>
          <p:cNvSpPr>
            <a:spLocks noGrp="1"/>
          </p:cNvSpPr>
          <p:nvPr>
            <p:ph type="ftr" sz="quarter" idx="11"/>
          </p:nvPr>
        </p:nvSpPr>
        <p:spPr/>
        <p:txBody>
          <a:bodyPr/>
          <a:lstStyle/>
          <a:p>
            <a:r>
              <a:rPr kumimoji="1" lang="en-US" altLang="ja-JP"/>
              <a:t>20238264 </a:t>
            </a:r>
            <a:r>
              <a:rPr kumimoji="1" lang="ja-JP" altLang="en-US"/>
              <a:t>田村駿典</a:t>
            </a:r>
          </a:p>
        </p:txBody>
      </p:sp>
      <p:sp>
        <p:nvSpPr>
          <p:cNvPr id="7" name="テキスト ボックス 6">
            <a:extLst>
              <a:ext uri="{FF2B5EF4-FFF2-40B4-BE49-F238E27FC236}">
                <a16:creationId xmlns:a16="http://schemas.microsoft.com/office/drawing/2014/main" id="{A994E8BF-F71E-4DFC-92B6-3C61FA1428D8}"/>
              </a:ext>
            </a:extLst>
          </p:cNvPr>
          <p:cNvSpPr txBox="1"/>
          <p:nvPr/>
        </p:nvSpPr>
        <p:spPr>
          <a:xfrm>
            <a:off x="1539551" y="1733358"/>
            <a:ext cx="3877985" cy="1231106"/>
          </a:xfrm>
          <a:prstGeom prst="rect">
            <a:avLst/>
          </a:prstGeom>
          <a:noFill/>
        </p:spPr>
        <p:txBody>
          <a:bodyPr wrap="none" rtlCol="0">
            <a:spAutoFit/>
          </a:bodyPr>
          <a:lstStyle/>
          <a:p>
            <a:r>
              <a:rPr kumimoji="1" lang="ja-JP" altLang="en-US" sz="2000" b="1" dirty="0"/>
              <a:t>タイマー</a:t>
            </a:r>
            <a:endParaRPr kumimoji="1" lang="en-US" altLang="ja-JP" sz="2000" b="1" dirty="0"/>
          </a:p>
          <a:p>
            <a:r>
              <a:rPr kumimoji="1" lang="ja-JP" altLang="en-US" dirty="0"/>
              <a:t>スタートしてからの経過時間を表示</a:t>
            </a:r>
            <a:endParaRPr kumimoji="1" lang="en-US" altLang="ja-JP" dirty="0"/>
          </a:p>
          <a:p>
            <a:r>
              <a:rPr lang="ja-JP" altLang="en-US" dirty="0"/>
              <a:t>ゴールすると，止まって点滅する</a:t>
            </a:r>
            <a:endParaRPr lang="en-US" altLang="ja-JP" dirty="0"/>
          </a:p>
          <a:p>
            <a:endParaRPr kumimoji="1" lang="en-US" altLang="ja-JP" dirty="0"/>
          </a:p>
        </p:txBody>
      </p:sp>
      <p:sp>
        <p:nvSpPr>
          <p:cNvPr id="8" name="テキスト ボックス 7">
            <a:extLst>
              <a:ext uri="{FF2B5EF4-FFF2-40B4-BE49-F238E27FC236}">
                <a16:creationId xmlns:a16="http://schemas.microsoft.com/office/drawing/2014/main" id="{4AA41919-3FF3-4FF8-87EB-0CB815249078}"/>
              </a:ext>
            </a:extLst>
          </p:cNvPr>
          <p:cNvSpPr txBox="1"/>
          <p:nvPr/>
        </p:nvSpPr>
        <p:spPr>
          <a:xfrm>
            <a:off x="6410130" y="1733358"/>
            <a:ext cx="4031873" cy="707886"/>
          </a:xfrm>
          <a:prstGeom prst="rect">
            <a:avLst/>
          </a:prstGeom>
          <a:noFill/>
        </p:spPr>
        <p:txBody>
          <a:bodyPr wrap="none" rtlCol="0">
            <a:spAutoFit/>
          </a:bodyPr>
          <a:lstStyle/>
          <a:p>
            <a:r>
              <a:rPr kumimoji="1" lang="ja-JP" altLang="en-US" sz="2000" b="1" dirty="0"/>
              <a:t>ゴール</a:t>
            </a:r>
            <a:endParaRPr kumimoji="1" lang="en-US" altLang="ja-JP" sz="2000" b="1" dirty="0"/>
          </a:p>
          <a:p>
            <a:r>
              <a:rPr lang="ja-JP" altLang="en-US" sz="2000" dirty="0"/>
              <a:t>赤い四角のエリアに入るとゴール</a:t>
            </a:r>
            <a:endParaRPr lang="en-US" altLang="ja-JP" sz="2000" dirty="0"/>
          </a:p>
        </p:txBody>
      </p:sp>
      <p:sp>
        <p:nvSpPr>
          <p:cNvPr id="9" name="テキスト ボックス 8">
            <a:extLst>
              <a:ext uri="{FF2B5EF4-FFF2-40B4-BE49-F238E27FC236}">
                <a16:creationId xmlns:a16="http://schemas.microsoft.com/office/drawing/2014/main" id="{83155A6D-382A-4A8B-BE67-0D420724A2CB}"/>
              </a:ext>
            </a:extLst>
          </p:cNvPr>
          <p:cNvSpPr txBox="1"/>
          <p:nvPr/>
        </p:nvSpPr>
        <p:spPr>
          <a:xfrm>
            <a:off x="4364596" y="2734692"/>
            <a:ext cx="3462807" cy="276999"/>
          </a:xfrm>
          <a:prstGeom prst="rect">
            <a:avLst/>
          </a:prstGeom>
          <a:noFill/>
        </p:spPr>
        <p:txBody>
          <a:bodyPr wrap="none" rtlCol="0">
            <a:spAutoFit/>
          </a:bodyPr>
          <a:lstStyle/>
          <a:p>
            <a:r>
              <a:rPr lang="en-US" altLang="ja-JP" sz="1200" dirty="0"/>
              <a:t>※</a:t>
            </a:r>
            <a:r>
              <a:rPr lang="ja-JP" altLang="en-US" sz="1200" dirty="0"/>
              <a:t>通常プレイ時は左側の</a:t>
            </a:r>
            <a:r>
              <a:rPr lang="en-US" altLang="ja-JP" sz="1200" dirty="0"/>
              <a:t>2D</a:t>
            </a:r>
            <a:r>
              <a:rPr lang="ja-JP" altLang="en-US" sz="1200" dirty="0"/>
              <a:t>マップは見えません</a:t>
            </a:r>
            <a:endParaRPr kumimoji="1" lang="ja-JP" altLang="en-US" sz="1200" dirty="0"/>
          </a:p>
        </p:txBody>
      </p:sp>
    </p:spTree>
    <p:extLst>
      <p:ext uri="{BB962C8B-B14F-4D97-AF65-F5344CB8AC3E}">
        <p14:creationId xmlns:p14="http://schemas.microsoft.com/office/powerpoint/2010/main" val="198484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82C70-A1DA-4CE3-9A50-8130D78CF009}"/>
              </a:ext>
            </a:extLst>
          </p:cNvPr>
          <p:cNvSpPr>
            <a:spLocks noGrp="1"/>
          </p:cNvSpPr>
          <p:nvPr>
            <p:ph type="title"/>
          </p:nvPr>
        </p:nvSpPr>
        <p:spPr/>
        <p:txBody>
          <a:bodyPr/>
          <a:lstStyle/>
          <a:p>
            <a:r>
              <a:rPr kumimoji="1" lang="ja-JP" altLang="en-US" dirty="0"/>
              <a:t>機能説明：</a:t>
            </a:r>
            <a:r>
              <a:rPr kumimoji="1" lang="en-US" altLang="ja-JP" dirty="0"/>
              <a:t>Arduino</a:t>
            </a:r>
            <a:r>
              <a:rPr kumimoji="1" lang="ja-JP" altLang="en-US" dirty="0"/>
              <a:t>側</a:t>
            </a:r>
          </a:p>
        </p:txBody>
      </p:sp>
      <p:sp>
        <p:nvSpPr>
          <p:cNvPr id="4" name="フッター プレースホルダー 3">
            <a:extLst>
              <a:ext uri="{FF2B5EF4-FFF2-40B4-BE49-F238E27FC236}">
                <a16:creationId xmlns:a16="http://schemas.microsoft.com/office/drawing/2014/main" id="{A485390B-A80D-4468-B1A8-8C007459B79A}"/>
              </a:ext>
            </a:extLst>
          </p:cNvPr>
          <p:cNvSpPr>
            <a:spLocks noGrp="1"/>
          </p:cNvSpPr>
          <p:nvPr>
            <p:ph type="ftr" sz="quarter" idx="11"/>
          </p:nvPr>
        </p:nvSpPr>
        <p:spPr/>
        <p:txBody>
          <a:bodyPr/>
          <a:lstStyle/>
          <a:p>
            <a:r>
              <a:rPr kumimoji="1" lang="en-US" altLang="ja-JP"/>
              <a:t>20238264 </a:t>
            </a:r>
            <a:r>
              <a:rPr kumimoji="1" lang="ja-JP" altLang="en-US"/>
              <a:t>田村駿典</a:t>
            </a:r>
          </a:p>
        </p:txBody>
      </p:sp>
      <p:grpSp>
        <p:nvGrpSpPr>
          <p:cNvPr id="84" name="グループ化 83">
            <a:extLst>
              <a:ext uri="{FF2B5EF4-FFF2-40B4-BE49-F238E27FC236}">
                <a16:creationId xmlns:a16="http://schemas.microsoft.com/office/drawing/2014/main" id="{2FE4D81F-A4D9-4829-8905-E67B5BE1BBD1}"/>
              </a:ext>
            </a:extLst>
          </p:cNvPr>
          <p:cNvGrpSpPr/>
          <p:nvPr/>
        </p:nvGrpSpPr>
        <p:grpSpPr>
          <a:xfrm>
            <a:off x="2116157" y="1392384"/>
            <a:ext cx="8129328" cy="4751241"/>
            <a:chOff x="1169755" y="1335234"/>
            <a:chExt cx="8824675" cy="5157641"/>
          </a:xfrm>
        </p:grpSpPr>
        <p:pic>
          <p:nvPicPr>
            <p:cNvPr id="13" name="図 12" descr="テーブル&#10;&#10;自動的に生成された説明">
              <a:extLst>
                <a:ext uri="{FF2B5EF4-FFF2-40B4-BE49-F238E27FC236}">
                  <a16:creationId xmlns:a16="http://schemas.microsoft.com/office/drawing/2014/main" id="{0D5D127A-8CBB-4FA1-A16D-216F588C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755" y="1335234"/>
              <a:ext cx="8824675" cy="5157641"/>
            </a:xfrm>
            <a:prstGeom prst="rect">
              <a:avLst/>
            </a:prstGeom>
          </p:spPr>
        </p:pic>
        <p:pic>
          <p:nvPicPr>
            <p:cNvPr id="7" name="図 6" descr="グラフィカル ユーザー インターフェイス&#10;&#10;自動的に生成された説明">
              <a:extLst>
                <a:ext uri="{FF2B5EF4-FFF2-40B4-BE49-F238E27FC236}">
                  <a16:creationId xmlns:a16="http://schemas.microsoft.com/office/drawing/2014/main" id="{948DE48D-FC74-4E35-A2B0-B5EBF5AB4765}"/>
                </a:ext>
              </a:extLst>
            </p:cNvPr>
            <p:cNvPicPr>
              <a:picLocks noChangeAspect="1"/>
            </p:cNvPicPr>
            <p:nvPr/>
          </p:nvPicPr>
          <p:blipFill>
            <a:blip r:embed="rId3"/>
            <a:stretch>
              <a:fillRect/>
            </a:stretch>
          </p:blipFill>
          <p:spPr>
            <a:xfrm rot="5400000">
              <a:off x="4715063" y="2332363"/>
              <a:ext cx="1461860" cy="1079288"/>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360C222C-FC04-44DB-9BC8-5782DDAA818E}"/>
                </a:ext>
              </a:extLst>
            </p:cNvPr>
            <p:cNvPicPr>
              <a:picLocks noChangeAspect="1"/>
            </p:cNvPicPr>
            <p:nvPr/>
          </p:nvPicPr>
          <p:blipFill>
            <a:blip r:embed="rId4"/>
            <a:stretch>
              <a:fillRect/>
            </a:stretch>
          </p:blipFill>
          <p:spPr>
            <a:xfrm>
              <a:off x="6160645" y="2542608"/>
              <a:ext cx="1715871" cy="1461860"/>
            </a:xfrm>
            <a:prstGeom prst="rect">
              <a:avLst/>
            </a:prstGeom>
          </p:spPr>
        </p:pic>
        <p:cxnSp>
          <p:nvCxnSpPr>
            <p:cNvPr id="15" name="直線コネクタ 14">
              <a:extLst>
                <a:ext uri="{FF2B5EF4-FFF2-40B4-BE49-F238E27FC236}">
                  <a16:creationId xmlns:a16="http://schemas.microsoft.com/office/drawing/2014/main" id="{C90DEFD7-F5CF-408F-9845-75A7F931C0AA}"/>
                </a:ext>
              </a:extLst>
            </p:cNvPr>
            <p:cNvCxnSpPr/>
            <p:nvPr/>
          </p:nvCxnSpPr>
          <p:spPr>
            <a:xfrm flipH="1">
              <a:off x="1371600" y="3631299"/>
              <a:ext cx="400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BE760EB-2B3A-4C44-AD92-C30B51B7598E}"/>
                </a:ext>
              </a:extLst>
            </p:cNvPr>
            <p:cNvCxnSpPr>
              <a:cxnSpLocks/>
            </p:cNvCxnSpPr>
            <p:nvPr/>
          </p:nvCxnSpPr>
          <p:spPr>
            <a:xfrm>
              <a:off x="1377950" y="3612249"/>
              <a:ext cx="0" cy="1160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2D12E8E-EF34-4574-86A7-BEB5648C4463}"/>
                </a:ext>
              </a:extLst>
            </p:cNvPr>
            <p:cNvCxnSpPr>
              <a:cxnSpLocks/>
            </p:cNvCxnSpPr>
            <p:nvPr/>
          </p:nvCxnSpPr>
          <p:spPr>
            <a:xfrm flipH="1">
              <a:off x="1365250" y="4759184"/>
              <a:ext cx="2552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5FF0C79-A62A-4CC9-9B06-811E78D50353}"/>
                </a:ext>
              </a:extLst>
            </p:cNvPr>
            <p:cNvCxnSpPr>
              <a:cxnSpLocks/>
            </p:cNvCxnSpPr>
            <p:nvPr/>
          </p:nvCxnSpPr>
          <p:spPr>
            <a:xfrm>
              <a:off x="3905250" y="4445000"/>
              <a:ext cx="0" cy="326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B2E1E6A-6D01-4C31-90BA-109475079403}"/>
                </a:ext>
              </a:extLst>
            </p:cNvPr>
            <p:cNvCxnSpPr/>
            <p:nvPr/>
          </p:nvCxnSpPr>
          <p:spPr>
            <a:xfrm flipH="1">
              <a:off x="3886200" y="4444099"/>
              <a:ext cx="400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EB248DC-5246-40DA-90DA-700AD6F12759}"/>
                </a:ext>
              </a:extLst>
            </p:cNvPr>
            <p:cNvCxnSpPr>
              <a:cxnSpLocks/>
            </p:cNvCxnSpPr>
            <p:nvPr/>
          </p:nvCxnSpPr>
          <p:spPr>
            <a:xfrm flipH="1">
              <a:off x="1312078" y="3542399"/>
              <a:ext cx="4595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4CF385D-49C0-4A3F-992B-3270735B3B42}"/>
                </a:ext>
              </a:extLst>
            </p:cNvPr>
            <p:cNvCxnSpPr>
              <a:cxnSpLocks/>
            </p:cNvCxnSpPr>
            <p:nvPr/>
          </p:nvCxnSpPr>
          <p:spPr>
            <a:xfrm flipH="1">
              <a:off x="1303614" y="3523349"/>
              <a:ext cx="14814" cy="13310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2D40622-4F94-46CA-8D2F-A600BEFD22DB}"/>
                </a:ext>
              </a:extLst>
            </p:cNvPr>
            <p:cNvCxnSpPr>
              <a:cxnSpLocks/>
            </p:cNvCxnSpPr>
            <p:nvPr/>
          </p:nvCxnSpPr>
          <p:spPr>
            <a:xfrm flipH="1">
              <a:off x="1312078" y="4841734"/>
              <a:ext cx="2660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D32B2D0-6F0F-484D-B44B-DBA6DB2039D6}"/>
                </a:ext>
              </a:extLst>
            </p:cNvPr>
            <p:cNvCxnSpPr>
              <a:cxnSpLocks/>
            </p:cNvCxnSpPr>
            <p:nvPr/>
          </p:nvCxnSpPr>
          <p:spPr>
            <a:xfrm>
              <a:off x="3960028" y="4527550"/>
              <a:ext cx="0" cy="3268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775BE7C-8C75-410F-AAFA-6D9EFD2E0A50}"/>
                </a:ext>
              </a:extLst>
            </p:cNvPr>
            <p:cNvCxnSpPr>
              <a:cxnSpLocks/>
            </p:cNvCxnSpPr>
            <p:nvPr/>
          </p:nvCxnSpPr>
          <p:spPr>
            <a:xfrm flipH="1" flipV="1">
              <a:off x="3940978" y="4526649"/>
              <a:ext cx="345272" cy="9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8819F78-DFA5-4486-94F0-77ED77B2A028}"/>
                </a:ext>
              </a:extLst>
            </p:cNvPr>
            <p:cNvCxnSpPr>
              <a:cxnSpLocks/>
            </p:cNvCxnSpPr>
            <p:nvPr/>
          </p:nvCxnSpPr>
          <p:spPr>
            <a:xfrm>
              <a:off x="6894914" y="3914054"/>
              <a:ext cx="0" cy="6125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58CC81-5B1B-4C8B-A438-CE8D9827C8BA}"/>
                </a:ext>
              </a:extLst>
            </p:cNvPr>
            <p:cNvCxnSpPr>
              <a:cxnSpLocks/>
            </p:cNvCxnSpPr>
            <p:nvPr/>
          </p:nvCxnSpPr>
          <p:spPr>
            <a:xfrm flipH="1">
              <a:off x="6991351" y="3914054"/>
              <a:ext cx="27229" cy="5300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0C4E42A-F844-435D-9EA3-C033B4D0C902}"/>
                </a:ext>
              </a:extLst>
            </p:cNvPr>
            <p:cNvCxnSpPr>
              <a:cxnSpLocks/>
            </p:cNvCxnSpPr>
            <p:nvPr/>
          </p:nvCxnSpPr>
          <p:spPr>
            <a:xfrm flipH="1">
              <a:off x="1426378" y="4323449"/>
              <a:ext cx="34527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B17F1E6-C481-4722-A5F0-8C4DAA3772E4}"/>
                </a:ext>
              </a:extLst>
            </p:cNvPr>
            <p:cNvCxnSpPr>
              <a:cxnSpLocks/>
            </p:cNvCxnSpPr>
            <p:nvPr/>
          </p:nvCxnSpPr>
          <p:spPr>
            <a:xfrm>
              <a:off x="1432728" y="4304399"/>
              <a:ext cx="0" cy="11605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3F25711-083B-40B3-9709-88F8562EF8CD}"/>
                </a:ext>
              </a:extLst>
            </p:cNvPr>
            <p:cNvCxnSpPr>
              <a:cxnSpLocks/>
            </p:cNvCxnSpPr>
            <p:nvPr/>
          </p:nvCxnSpPr>
          <p:spPr>
            <a:xfrm flipH="1">
              <a:off x="1420029" y="5464935"/>
              <a:ext cx="573189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CA78997-A212-4687-8058-3578CF174E6C}"/>
                </a:ext>
              </a:extLst>
            </p:cNvPr>
            <p:cNvCxnSpPr>
              <a:cxnSpLocks/>
            </p:cNvCxnSpPr>
            <p:nvPr/>
          </p:nvCxnSpPr>
          <p:spPr>
            <a:xfrm>
              <a:off x="7151923" y="3914054"/>
              <a:ext cx="0" cy="155088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A56CF61-02E1-429A-9FD4-8CDEEFDE97AF}"/>
                </a:ext>
              </a:extLst>
            </p:cNvPr>
            <p:cNvCxnSpPr>
              <a:cxnSpLocks/>
            </p:cNvCxnSpPr>
            <p:nvPr/>
          </p:nvCxnSpPr>
          <p:spPr>
            <a:xfrm flipH="1">
              <a:off x="1540678" y="4425049"/>
              <a:ext cx="23097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6DE1800-4C79-4E4E-8DC6-B6707A8A04E8}"/>
                </a:ext>
              </a:extLst>
            </p:cNvPr>
            <p:cNvCxnSpPr>
              <a:cxnSpLocks/>
            </p:cNvCxnSpPr>
            <p:nvPr/>
          </p:nvCxnSpPr>
          <p:spPr>
            <a:xfrm>
              <a:off x="1547028" y="4405999"/>
              <a:ext cx="0" cy="11605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AE64286-3FFB-4775-8552-EC84968BA44D}"/>
                </a:ext>
              </a:extLst>
            </p:cNvPr>
            <p:cNvCxnSpPr>
              <a:cxnSpLocks/>
            </p:cNvCxnSpPr>
            <p:nvPr/>
          </p:nvCxnSpPr>
          <p:spPr>
            <a:xfrm flipH="1">
              <a:off x="1534329" y="5566535"/>
              <a:ext cx="576364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3B1C16B-9052-4399-BA5A-D9461209EB06}"/>
                </a:ext>
              </a:extLst>
            </p:cNvPr>
            <p:cNvCxnSpPr>
              <a:cxnSpLocks/>
            </p:cNvCxnSpPr>
            <p:nvPr/>
          </p:nvCxnSpPr>
          <p:spPr>
            <a:xfrm>
              <a:off x="7297973" y="3914054"/>
              <a:ext cx="0" cy="165248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3A0769B-925B-473F-9FE8-3BB8D8B1BD59}"/>
                </a:ext>
              </a:extLst>
            </p:cNvPr>
            <p:cNvCxnSpPr>
              <a:cxnSpLocks/>
            </p:cNvCxnSpPr>
            <p:nvPr/>
          </p:nvCxnSpPr>
          <p:spPr>
            <a:xfrm flipH="1">
              <a:off x="3409950" y="4228218"/>
              <a:ext cx="192587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D50F3763-5202-4ABF-A047-E7278B6959AC}"/>
                </a:ext>
              </a:extLst>
            </p:cNvPr>
            <p:cNvCxnSpPr>
              <a:cxnSpLocks/>
            </p:cNvCxnSpPr>
            <p:nvPr/>
          </p:nvCxnSpPr>
          <p:spPr>
            <a:xfrm>
              <a:off x="5335823" y="3333786"/>
              <a:ext cx="0" cy="8944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79C3E00-7A35-48B4-B8F1-899C55E60C54}"/>
                </a:ext>
              </a:extLst>
            </p:cNvPr>
            <p:cNvCxnSpPr>
              <a:cxnSpLocks/>
            </p:cNvCxnSpPr>
            <p:nvPr/>
          </p:nvCxnSpPr>
          <p:spPr>
            <a:xfrm>
              <a:off x="5459814" y="3333786"/>
              <a:ext cx="45087" cy="1192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BA659F-7E7D-4CEF-B5E8-5ADFE460C735}"/>
                </a:ext>
              </a:extLst>
            </p:cNvPr>
            <p:cNvCxnSpPr>
              <a:cxnSpLocks/>
            </p:cNvCxnSpPr>
            <p:nvPr/>
          </p:nvCxnSpPr>
          <p:spPr>
            <a:xfrm>
              <a:off x="5583481" y="3333786"/>
              <a:ext cx="9350" cy="1110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77349FB9-A3D1-4222-8EFB-B858D9D2D678}"/>
              </a:ext>
            </a:extLst>
          </p:cNvPr>
          <p:cNvSpPr txBox="1"/>
          <p:nvPr/>
        </p:nvSpPr>
        <p:spPr>
          <a:xfrm>
            <a:off x="2358409" y="1517196"/>
            <a:ext cx="954107" cy="400110"/>
          </a:xfrm>
          <a:prstGeom prst="rect">
            <a:avLst/>
          </a:prstGeom>
          <a:noFill/>
        </p:spPr>
        <p:txBody>
          <a:bodyPr wrap="none" rtlCol="0">
            <a:spAutoFit/>
          </a:bodyPr>
          <a:lstStyle/>
          <a:p>
            <a:r>
              <a:rPr kumimoji="1" lang="ja-JP" altLang="en-US" sz="2000" b="1" dirty="0"/>
              <a:t>配線図</a:t>
            </a:r>
            <a:endParaRPr kumimoji="1" lang="en-US" altLang="ja-JP" sz="2000" b="1" dirty="0"/>
          </a:p>
        </p:txBody>
      </p:sp>
      <p:sp>
        <p:nvSpPr>
          <p:cNvPr id="85" name="四角形: 角を丸くする 84">
            <a:extLst>
              <a:ext uri="{FF2B5EF4-FFF2-40B4-BE49-F238E27FC236}">
                <a16:creationId xmlns:a16="http://schemas.microsoft.com/office/drawing/2014/main" id="{7C8E9792-54BE-4B1B-B75A-D3019CD71359}"/>
              </a:ext>
            </a:extLst>
          </p:cNvPr>
          <p:cNvSpPr/>
          <p:nvPr/>
        </p:nvSpPr>
        <p:spPr>
          <a:xfrm>
            <a:off x="2224423" y="3097202"/>
            <a:ext cx="523876" cy="2476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GND</a:t>
            </a:r>
            <a:endParaRPr kumimoji="1" lang="ja-JP" altLang="en-US" sz="1100" dirty="0">
              <a:solidFill>
                <a:schemeClr val="tx1"/>
              </a:solidFill>
            </a:endParaRPr>
          </a:p>
        </p:txBody>
      </p:sp>
      <p:sp>
        <p:nvSpPr>
          <p:cNvPr id="34" name="四角形: 角を丸くする 33">
            <a:extLst>
              <a:ext uri="{FF2B5EF4-FFF2-40B4-BE49-F238E27FC236}">
                <a16:creationId xmlns:a16="http://schemas.microsoft.com/office/drawing/2014/main" id="{EC414973-3C46-4E71-85A7-02BDCCE9AE64}"/>
              </a:ext>
            </a:extLst>
          </p:cNvPr>
          <p:cNvSpPr/>
          <p:nvPr/>
        </p:nvSpPr>
        <p:spPr>
          <a:xfrm>
            <a:off x="2361271" y="3555417"/>
            <a:ext cx="523876" cy="2476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5V</a:t>
            </a:r>
            <a:endParaRPr kumimoji="1" lang="ja-JP" altLang="en-US" sz="1100" dirty="0">
              <a:solidFill>
                <a:schemeClr val="tx1"/>
              </a:solidFill>
            </a:endParaRPr>
          </a:p>
        </p:txBody>
      </p:sp>
      <p:sp>
        <p:nvSpPr>
          <p:cNvPr id="35" name="四角形: 角を丸くする 34">
            <a:extLst>
              <a:ext uri="{FF2B5EF4-FFF2-40B4-BE49-F238E27FC236}">
                <a16:creationId xmlns:a16="http://schemas.microsoft.com/office/drawing/2014/main" id="{6FF4BE51-0C2E-423E-A3D2-31710D7C1538}"/>
              </a:ext>
            </a:extLst>
          </p:cNvPr>
          <p:cNvSpPr/>
          <p:nvPr/>
        </p:nvSpPr>
        <p:spPr>
          <a:xfrm>
            <a:off x="2741394" y="4896188"/>
            <a:ext cx="523876" cy="2476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A4</a:t>
            </a:r>
            <a:endParaRPr kumimoji="1" lang="ja-JP" altLang="en-US" sz="1100" dirty="0">
              <a:solidFill>
                <a:schemeClr val="tx1"/>
              </a:solidFill>
            </a:endParaRPr>
          </a:p>
        </p:txBody>
      </p:sp>
      <p:sp>
        <p:nvSpPr>
          <p:cNvPr id="37" name="四角形: 角を丸くする 36">
            <a:extLst>
              <a:ext uri="{FF2B5EF4-FFF2-40B4-BE49-F238E27FC236}">
                <a16:creationId xmlns:a16="http://schemas.microsoft.com/office/drawing/2014/main" id="{11E298BC-B808-4D0C-9D39-73D997896D3E}"/>
              </a:ext>
            </a:extLst>
          </p:cNvPr>
          <p:cNvSpPr/>
          <p:nvPr/>
        </p:nvSpPr>
        <p:spPr>
          <a:xfrm>
            <a:off x="3050578" y="5337055"/>
            <a:ext cx="523876" cy="2476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A5</a:t>
            </a:r>
            <a:endParaRPr kumimoji="1" lang="ja-JP" altLang="en-US" sz="1100" dirty="0">
              <a:solidFill>
                <a:schemeClr val="tx1"/>
              </a:solidFill>
            </a:endParaRPr>
          </a:p>
        </p:txBody>
      </p:sp>
      <p:sp>
        <p:nvSpPr>
          <p:cNvPr id="38" name="四角形: 角を丸くする 37">
            <a:extLst>
              <a:ext uri="{FF2B5EF4-FFF2-40B4-BE49-F238E27FC236}">
                <a16:creationId xmlns:a16="http://schemas.microsoft.com/office/drawing/2014/main" id="{AC9A7BD7-3BC2-420F-BFFE-D4F6886E7A69}"/>
              </a:ext>
            </a:extLst>
          </p:cNvPr>
          <p:cNvSpPr/>
          <p:nvPr/>
        </p:nvSpPr>
        <p:spPr>
          <a:xfrm>
            <a:off x="4783392" y="3738697"/>
            <a:ext cx="523876" cy="2476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D2</a:t>
            </a:r>
            <a:endParaRPr kumimoji="1" lang="ja-JP" altLang="en-US" sz="1100" dirty="0">
              <a:solidFill>
                <a:schemeClr val="tx1"/>
              </a:solidFill>
            </a:endParaRPr>
          </a:p>
        </p:txBody>
      </p:sp>
    </p:spTree>
    <p:extLst>
      <p:ext uri="{BB962C8B-B14F-4D97-AF65-F5344CB8AC3E}">
        <p14:creationId xmlns:p14="http://schemas.microsoft.com/office/powerpoint/2010/main" val="33112546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883</Words>
  <Application>Microsoft Office PowerPoint</Application>
  <PresentationFormat>ワイド画面</PresentationFormat>
  <Paragraphs>117</Paragraphs>
  <Slides>20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游ゴシック</vt:lpstr>
      <vt:lpstr>游ゴシック Light</vt:lpstr>
      <vt:lpstr>Arial</vt:lpstr>
      <vt:lpstr>Office テーマ</vt:lpstr>
      <vt:lpstr>組込みシステム実験 最終課題レポート</vt:lpstr>
      <vt:lpstr>システムの名称，機能説明</vt:lpstr>
      <vt:lpstr>システムの名称：1人称視点迷路</vt:lpstr>
      <vt:lpstr>機能説明：Processing側</vt:lpstr>
      <vt:lpstr>機能説明：Processing側</vt:lpstr>
      <vt:lpstr>機能説明：Processing側</vt:lpstr>
      <vt:lpstr>機能説明：Processing側</vt:lpstr>
      <vt:lpstr>機能説明：Processing側</vt:lpstr>
      <vt:lpstr>機能説明：Arduino側</vt:lpstr>
      <vt:lpstr>機能説明：Arduino側</vt:lpstr>
      <vt:lpstr>機能説明：Arduino側</vt:lpstr>
      <vt:lpstr>機能説明：Arduino側</vt:lpstr>
      <vt:lpstr>工夫した点，苦労した点</vt:lpstr>
      <vt:lpstr>工夫した点</vt:lpstr>
      <vt:lpstr>苦労した点</vt:lpstr>
      <vt:lpstr>良かった点，要改善点</vt:lpstr>
      <vt:lpstr>良かった点</vt:lpstr>
      <vt:lpstr>要改善点</vt:lpstr>
      <vt:lpstr>参考にしたサイト</vt:lpstr>
      <vt:lpstr>参考にしたサイト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駿典 田村</dc:creator>
  <cp:lastModifiedBy>駿典 田村</cp:lastModifiedBy>
  <cp:revision>4</cp:revision>
  <dcterms:created xsi:type="dcterms:W3CDTF">2021-08-09T00:36:51Z</dcterms:created>
  <dcterms:modified xsi:type="dcterms:W3CDTF">2021-08-09T22:57:22Z</dcterms:modified>
</cp:coreProperties>
</file>